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230" r:id="rId1"/>
  </p:sldMasterIdLst>
  <p:notesMasterIdLst>
    <p:notesMasterId r:id="rId10"/>
  </p:notesMasterIdLst>
  <p:handoutMasterIdLst>
    <p:handoutMasterId r:id="rId11"/>
  </p:handoutMasterIdLst>
  <p:sldIdLst>
    <p:sldId id="289" r:id="rId2"/>
    <p:sldId id="298" r:id="rId3"/>
    <p:sldId id="299" r:id="rId4"/>
    <p:sldId id="300" r:id="rId5"/>
    <p:sldId id="302" r:id="rId6"/>
    <p:sldId id="304" r:id="rId7"/>
    <p:sldId id="303" r:id="rId8"/>
    <p:sldId id="297" r:id="rId9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00"/>
    <a:srgbClr val="66C08C"/>
    <a:srgbClr val="44E886"/>
    <a:srgbClr val="009640"/>
    <a:srgbClr val="4F7A32"/>
    <a:srgbClr val="35A940"/>
    <a:srgbClr val="002060"/>
    <a:srgbClr val="4C0000"/>
    <a:srgbClr val="A1A1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79" autoAdjust="0"/>
  </p:normalViewPr>
  <p:slideViewPr>
    <p:cSldViewPr snapToGrid="0">
      <p:cViewPr varScale="1">
        <p:scale>
          <a:sx n="83" d="100"/>
          <a:sy n="83" d="100"/>
        </p:scale>
        <p:origin x="14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A4927A-1AEE-4A84-B6EE-BD54ADAA093E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EC144-5AC4-4934-903E-7C09956497A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1666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97045-F16F-4B6E-ACC3-00B35657CFCC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5C383-F99F-4C9D-9D33-BC68F791760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86276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5744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9603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3943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8102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56150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7112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696046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6684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6197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64128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864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8926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3019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2905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6708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343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452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9379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201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569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www.facebook.com/SwissContributionHungar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vajcialap.hu/palyazatok" TargetMode="External"/><Relationship Id="rId5" Type="http://schemas.openxmlformats.org/officeDocument/2006/relationships/hyperlink" Target="mailto:svajcialaphep@szechenyiprogramiroda.hu" TargetMode="External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95038" y="1883100"/>
            <a:ext cx="6858000" cy="2934708"/>
          </a:xfrm>
        </p:spPr>
        <p:txBody>
          <a:bodyPr>
            <a:noAutofit/>
          </a:bodyPr>
          <a:lstStyle/>
          <a:p>
            <a:r>
              <a:rPr lang="hu-HU" sz="2800" b="1" dirty="0" smtClean="0">
                <a:solidFill>
                  <a:srgbClr val="D60000"/>
                </a:solidFill>
              </a:rPr>
              <a:t>Svájci–Magyar </a:t>
            </a:r>
            <a:r>
              <a:rPr lang="hu-HU" sz="2800" b="1" dirty="0">
                <a:solidFill>
                  <a:srgbClr val="D60000"/>
                </a:solidFill>
              </a:rPr>
              <a:t>Együttműködési Program II. </a:t>
            </a:r>
            <a:r>
              <a:rPr lang="hu-HU" sz="2800" b="1" dirty="0" smtClean="0">
                <a:solidFill>
                  <a:srgbClr val="D60000"/>
                </a:solidFill>
              </a:rPr>
              <a:t>időszak</a:t>
            </a:r>
          </a:p>
          <a:p>
            <a:r>
              <a:rPr lang="hu-HU" sz="2800" dirty="0" err="1" smtClean="0">
                <a:solidFill>
                  <a:srgbClr val="D60000"/>
                </a:solidFill>
              </a:rPr>
              <a:t>Hospice-palliatív</a:t>
            </a:r>
            <a:r>
              <a:rPr lang="hu-HU" sz="2800" dirty="0" smtClean="0">
                <a:solidFill>
                  <a:srgbClr val="D60000"/>
                </a:solidFill>
              </a:rPr>
              <a:t> </a:t>
            </a:r>
            <a:r>
              <a:rPr lang="hu-HU" sz="2800" dirty="0">
                <a:solidFill>
                  <a:srgbClr val="D60000"/>
                </a:solidFill>
              </a:rPr>
              <a:t>ellátási </a:t>
            </a:r>
            <a:r>
              <a:rPr lang="hu-HU" sz="2800" dirty="0" smtClean="0">
                <a:solidFill>
                  <a:srgbClr val="D60000"/>
                </a:solidFill>
              </a:rPr>
              <a:t>program</a:t>
            </a:r>
          </a:p>
          <a:p>
            <a:r>
              <a:rPr lang="hu-HU" sz="2800" dirty="0" smtClean="0">
                <a:solidFill>
                  <a:srgbClr val="D60000"/>
                </a:solidFill>
              </a:rPr>
              <a:t>SM09- HEP PC1 </a:t>
            </a:r>
            <a:r>
              <a:rPr lang="hu-HU" sz="2800" dirty="0">
                <a:solidFill>
                  <a:srgbClr val="D60000"/>
                </a:solidFill>
              </a:rPr>
              <a:t>„Integrált palliatív ellátási egységek kialakítása</a:t>
            </a:r>
            <a:r>
              <a:rPr lang="hu-HU" sz="2800" dirty="0" smtClean="0">
                <a:solidFill>
                  <a:srgbClr val="D60000"/>
                </a:solidFill>
              </a:rPr>
              <a:t>”</a:t>
            </a:r>
          </a:p>
          <a:p>
            <a:r>
              <a:rPr lang="hu-HU" sz="2800" dirty="0">
                <a:solidFill>
                  <a:srgbClr val="D60000"/>
                </a:solidFill>
              </a:rPr>
              <a:t>Információs </a:t>
            </a:r>
            <a:r>
              <a:rPr lang="hu-HU" sz="2800" dirty="0" smtClean="0">
                <a:solidFill>
                  <a:srgbClr val="D60000"/>
                </a:solidFill>
              </a:rPr>
              <a:t>nap</a:t>
            </a:r>
            <a:endParaRPr lang="hu-HU" sz="2800" dirty="0">
              <a:solidFill>
                <a:srgbClr val="D60000"/>
              </a:solidFill>
            </a:endParaRPr>
          </a:p>
          <a:p>
            <a:r>
              <a:rPr lang="hu-HU" sz="2800" dirty="0">
                <a:solidFill>
                  <a:srgbClr val="D60000"/>
                </a:solidFill>
              </a:rPr>
              <a:t> </a:t>
            </a:r>
            <a:endParaRPr lang="hu-HU" sz="2800" b="1" dirty="0" smtClean="0">
              <a:solidFill>
                <a:srgbClr val="D60000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3196558" y="5160227"/>
            <a:ext cx="1685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2025. február 4.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625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59012" y="1744107"/>
            <a:ext cx="7616800" cy="3603979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/>
              <a:t>Svájci Államszövetség – Magyarország közötti megállapodás </a:t>
            </a:r>
            <a:r>
              <a:rPr lang="hu-HU" dirty="0" smtClean="0"/>
              <a:t>alapján</a:t>
            </a:r>
            <a:endParaRPr lang="hu-HU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/>
              <a:t>Teljes keretösszeg: 87,6 millió CHF (~35 milliárd HUF)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/>
              <a:t>Cél: gazdasági és társadalmi egyenlőtlenségek csökkentése és a bilaterális kapcsolatok erősítése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/>
              <a:t>Összesen </a:t>
            </a:r>
            <a:r>
              <a:rPr lang="hu-HU" dirty="0" smtClean="0"/>
              <a:t>7 </a:t>
            </a:r>
            <a:r>
              <a:rPr lang="hu-HU" dirty="0"/>
              <a:t>program, ebből jelenleg három tartozik a BM-hez: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Emberkereskedelem elleni küzdelem (megvalósító és szakmai felelős)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800" dirty="0" err="1"/>
              <a:t>Hospice-palliatív</a:t>
            </a:r>
            <a:r>
              <a:rPr lang="hu-HU" sz="1800" dirty="0"/>
              <a:t> ellátás fejlesztése (PO)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Hátrányos helyzetű emberek digitális kompetenciáinak fejlesztése (PO)</a:t>
            </a:r>
          </a:p>
          <a:p>
            <a:pPr algn="l"/>
            <a:endParaRPr lang="hu-HU" b="1" dirty="0">
              <a:solidFill>
                <a:srgbClr val="FF0000"/>
              </a:solidFill>
            </a:endParaRPr>
          </a:p>
          <a:p>
            <a:pPr algn="l"/>
            <a:endParaRPr lang="hu-HU" b="1" dirty="0" smtClean="0">
              <a:solidFill>
                <a:srgbClr val="FF0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224872" y="1179471"/>
            <a:ext cx="67089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Svájci–Magyar Együttműködési Program II. </a:t>
            </a:r>
            <a:r>
              <a:rPr lang="hu-HU" sz="2400" b="1" dirty="0" smtClean="0">
                <a:solidFill>
                  <a:srgbClr val="D60000"/>
                </a:solidFill>
              </a:rPr>
              <a:t>időszak</a:t>
            </a:r>
            <a:endParaRPr lang="hu-HU" sz="2400" b="1" dirty="0">
              <a:solidFill>
                <a:srgbClr val="D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44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59012" y="1744107"/>
            <a:ext cx="7616800" cy="3603979"/>
          </a:xfrm>
        </p:spPr>
        <p:txBody>
          <a:bodyPr>
            <a:noAutofit/>
          </a:bodyPr>
          <a:lstStyle/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Nemzeti </a:t>
            </a:r>
            <a:r>
              <a:rPr lang="hu-HU" dirty="0"/>
              <a:t>Irányító Hatóság </a:t>
            </a:r>
            <a:r>
              <a:rPr lang="hu-HU" dirty="0" smtClean="0"/>
              <a:t>(Nemzeti Fejlesztési Központ): </a:t>
            </a:r>
            <a:r>
              <a:rPr lang="hu-HU" dirty="0"/>
              <a:t>átfogó </a:t>
            </a:r>
            <a:r>
              <a:rPr lang="hu-HU" dirty="0" smtClean="0"/>
              <a:t>felelősség a svájci program végrehajtásáért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b="1" dirty="0" smtClean="0"/>
              <a:t>Program Operátor (BM</a:t>
            </a:r>
            <a:r>
              <a:rPr lang="hu-HU" b="1" dirty="0"/>
              <a:t>): </a:t>
            </a:r>
            <a:r>
              <a:rPr lang="hu-HU" dirty="0" smtClean="0"/>
              <a:t>felelősség az adott program megvalósításáért - tervezés</a:t>
            </a:r>
            <a:r>
              <a:rPr lang="hu-HU" dirty="0"/>
              <a:t>, </a:t>
            </a:r>
            <a:r>
              <a:rPr lang="hu-HU" dirty="0" smtClean="0"/>
              <a:t>pályáztatás, TSZ kötés, monitoring</a:t>
            </a:r>
            <a:r>
              <a:rPr lang="hu-HU" dirty="0"/>
              <a:t>, </a:t>
            </a:r>
            <a:r>
              <a:rPr lang="hu-HU" dirty="0" smtClean="0"/>
              <a:t>ellenőrzés, szabálytalanság kezelés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b="1" dirty="0" smtClean="0"/>
              <a:t>Közreműködő </a:t>
            </a:r>
            <a:r>
              <a:rPr lang="hu-HU" b="1" dirty="0"/>
              <a:t>Szervezet (Széchenyi Programiroda):</a:t>
            </a:r>
            <a:r>
              <a:rPr lang="hu-HU" dirty="0"/>
              <a:t> </a:t>
            </a:r>
            <a:r>
              <a:rPr lang="hu-HU" dirty="0" smtClean="0"/>
              <a:t>pályáztatás, TSZ előkészítés, jelentések </a:t>
            </a:r>
            <a:r>
              <a:rPr lang="hu-HU" dirty="0" err="1" smtClean="0"/>
              <a:t>pü</a:t>
            </a:r>
            <a:r>
              <a:rPr lang="hu-HU" dirty="0" smtClean="0"/>
              <a:t> ellenőrzése, közbeszerzések ellenőrzése, helyszíni ellenőrzések, </a:t>
            </a:r>
            <a:r>
              <a:rPr lang="hu-HU" dirty="0" err="1" smtClean="0"/>
              <a:t>ügyfélszolgálat</a:t>
            </a:r>
            <a:r>
              <a:rPr lang="hu-HU" dirty="0" smtClean="0"/>
              <a:t>, </a:t>
            </a:r>
            <a:r>
              <a:rPr lang="hu-HU" dirty="0"/>
              <a:t>CHRIS </a:t>
            </a:r>
            <a:endParaRPr lang="hu-HU" dirty="0" smtClean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Igazoló </a:t>
            </a:r>
            <a:r>
              <a:rPr lang="hu-HU" dirty="0"/>
              <a:t>Hatóság (MÁK): svájci hozzájárulás fogadása, </a:t>
            </a:r>
            <a:r>
              <a:rPr lang="hu-HU" dirty="0" smtClean="0"/>
              <a:t>visszatérítés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Audit </a:t>
            </a:r>
            <a:r>
              <a:rPr lang="hu-HU" dirty="0"/>
              <a:t>Hatóság (EUTAF): második szintű ellenőrzés </a:t>
            </a:r>
            <a:endParaRPr lang="hu-HU" b="1" dirty="0">
              <a:solidFill>
                <a:srgbClr val="FF0000"/>
              </a:solidFill>
            </a:endParaRPr>
          </a:p>
          <a:p>
            <a:pPr algn="l"/>
            <a:endParaRPr lang="hu-HU" b="1" dirty="0" smtClean="0">
              <a:solidFill>
                <a:srgbClr val="FF0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2252900" y="1179471"/>
            <a:ext cx="44242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Fontosabb szereplők és feladatok</a:t>
            </a:r>
          </a:p>
        </p:txBody>
      </p:sp>
    </p:spTree>
    <p:extLst>
      <p:ext uri="{BB962C8B-B14F-4D97-AF65-F5344CB8AC3E}">
        <p14:creationId xmlns:p14="http://schemas.microsoft.com/office/powerpoint/2010/main" val="224467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56644" y="2120355"/>
            <a:ext cx="7616800" cy="3078707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dirty="0" smtClean="0"/>
              <a:t>Cél: magyarországi </a:t>
            </a:r>
            <a:r>
              <a:rPr lang="hu-HU" sz="2000" dirty="0" err="1" smtClean="0"/>
              <a:t>hospice-palliatív</a:t>
            </a:r>
            <a:r>
              <a:rPr lang="hu-HU" sz="2000" dirty="0" smtClean="0"/>
              <a:t> ellátások fejlesztése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 smtClean="0"/>
              <a:t>Keretösszeg</a:t>
            </a:r>
            <a:r>
              <a:rPr lang="hu-HU" sz="2000" b="1" dirty="0"/>
              <a:t>:</a:t>
            </a:r>
            <a:r>
              <a:rPr lang="hu-HU" sz="2000" dirty="0"/>
              <a:t> </a:t>
            </a:r>
            <a:r>
              <a:rPr lang="hu-HU" sz="2000" dirty="0" smtClean="0"/>
              <a:t>9 364 706 CHF</a:t>
            </a:r>
            <a:r>
              <a:rPr lang="hu-HU" sz="2000" dirty="0"/>
              <a:t>, mintegy </a:t>
            </a:r>
            <a:r>
              <a:rPr lang="hu-HU" sz="2000" dirty="0" smtClean="0"/>
              <a:t>3,9 </a:t>
            </a:r>
            <a:r>
              <a:rPr lang="hu-HU" sz="2000" dirty="0"/>
              <a:t>Mrd Ft</a:t>
            </a:r>
            <a:endParaRPr lang="hu-HU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 smtClean="0"/>
              <a:t>Programkomponensek: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600" dirty="0"/>
              <a:t>PC1. Integrált palliatív ellátási egységek kialakítása </a:t>
            </a:r>
            <a:r>
              <a:rPr lang="hu-HU" sz="1600" dirty="0" smtClean="0"/>
              <a:t>(pályázat, 7-10 nyertes)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600" dirty="0" smtClean="0"/>
              <a:t>PC2</a:t>
            </a:r>
            <a:r>
              <a:rPr lang="hu-HU" sz="1600" dirty="0"/>
              <a:t>. Integrált palliatív ellátási egységek </a:t>
            </a:r>
            <a:r>
              <a:rPr lang="hu-HU" sz="1600" dirty="0" smtClean="0"/>
              <a:t>minőségbiztosítása (MHPE, megvalósítás alatt)</a:t>
            </a:r>
            <a:endParaRPr lang="hu-HU" sz="1600" dirty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600" dirty="0"/>
              <a:t>PC3. Day </a:t>
            </a:r>
            <a:r>
              <a:rPr lang="hu-HU" sz="1600" dirty="0" err="1"/>
              <a:t>care</a:t>
            </a:r>
            <a:r>
              <a:rPr lang="hu-HU" sz="1600" dirty="0"/>
              <a:t> centre </a:t>
            </a:r>
            <a:r>
              <a:rPr lang="hu-HU" sz="1600" dirty="0" smtClean="0"/>
              <a:t>(PTE, TSZ aláírás folyamatban)</a:t>
            </a:r>
            <a:endParaRPr lang="hu-HU" sz="1600" dirty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600" dirty="0"/>
              <a:t>PC4. Otthonápolási hospice szolgálatok fejlesztése </a:t>
            </a:r>
            <a:r>
              <a:rPr lang="hu-HU" sz="1600" dirty="0" smtClean="0"/>
              <a:t>(pályázat, 40-60 nyertes)</a:t>
            </a:r>
            <a:endParaRPr lang="hu-HU" sz="1600" dirty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600" dirty="0"/>
              <a:t>PC5. Továbbképzés és tájékoztatókampány </a:t>
            </a:r>
            <a:r>
              <a:rPr lang="hu-HU" sz="1600" dirty="0" smtClean="0"/>
              <a:t>(OKFŐ, TSZ kötés folyamatban)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hu-HU" sz="2000" dirty="0"/>
          </a:p>
          <a:p>
            <a:pPr algn="l"/>
            <a:endParaRPr lang="hu-HU" b="1" dirty="0" smtClean="0">
              <a:solidFill>
                <a:srgbClr val="FF0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2466306" y="1191705"/>
            <a:ext cx="44421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 err="1">
                <a:solidFill>
                  <a:srgbClr val="D60000"/>
                </a:solidFill>
              </a:rPr>
              <a:t>Hospice-palliatív</a:t>
            </a:r>
            <a:r>
              <a:rPr lang="hu-HU" sz="2400" b="1" dirty="0">
                <a:solidFill>
                  <a:srgbClr val="D60000"/>
                </a:solidFill>
              </a:rPr>
              <a:t> ellátási </a:t>
            </a:r>
            <a:r>
              <a:rPr lang="hu-HU" sz="2400" b="1" dirty="0" smtClean="0">
                <a:solidFill>
                  <a:srgbClr val="D60000"/>
                </a:solidFill>
              </a:rPr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101566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74831" y="2120355"/>
            <a:ext cx="7780425" cy="3311551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CÉL</a:t>
            </a:r>
            <a:r>
              <a:rPr lang="hu-HU" dirty="0"/>
              <a:t>: </a:t>
            </a:r>
            <a:r>
              <a:rPr lang="hu-HU" dirty="0" smtClean="0"/>
              <a:t>integrált </a:t>
            </a:r>
            <a:r>
              <a:rPr lang="hu-HU" dirty="0"/>
              <a:t>palliatív </a:t>
            </a:r>
            <a:r>
              <a:rPr lang="hu-HU" dirty="0" smtClean="0"/>
              <a:t>egységek kialakítása </a:t>
            </a:r>
            <a:r>
              <a:rPr lang="hu-HU" dirty="0"/>
              <a:t>és </a:t>
            </a:r>
            <a:r>
              <a:rPr lang="hu-HU" dirty="0" smtClean="0"/>
              <a:t>bevezetése </a:t>
            </a:r>
            <a:r>
              <a:rPr lang="hu-HU" dirty="0"/>
              <a:t>a </a:t>
            </a:r>
            <a:r>
              <a:rPr lang="hu-HU" dirty="0" smtClean="0"/>
              <a:t>kedvezményezett </a:t>
            </a:r>
            <a:r>
              <a:rPr lang="hu-HU" dirty="0"/>
              <a:t>kórházakban, az érintett </a:t>
            </a:r>
            <a:r>
              <a:rPr lang="hu-HU" dirty="0" smtClean="0"/>
              <a:t>betegek életminőségének </a:t>
            </a:r>
            <a:r>
              <a:rPr lang="hu-HU" dirty="0"/>
              <a:t>javítása és a betegelégedettség növelése </a:t>
            </a:r>
            <a:r>
              <a:rPr lang="hu-HU" dirty="0" smtClean="0"/>
              <a:t> érdekében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Keretösszeg: 1,4 </a:t>
            </a:r>
            <a:r>
              <a:rPr lang="hu-HU" dirty="0"/>
              <a:t>Mrd Ft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Pályázható forrás: 80-200 </a:t>
            </a:r>
            <a:r>
              <a:rPr lang="hu-HU" dirty="0" err="1" smtClean="0"/>
              <a:t>mFt</a:t>
            </a:r>
            <a:endParaRPr lang="hu-HU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Pályázat beadási határideje: 2025.02.28. 12:00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Befejezés határideje: 2028.06.30.</a:t>
            </a:r>
            <a:endParaRPr lang="hu-HU" sz="2800" b="1" dirty="0" smtClean="0">
              <a:solidFill>
                <a:srgbClr val="FF0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684008" y="1191705"/>
            <a:ext cx="60067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278144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74831" y="2120355"/>
            <a:ext cx="7780425" cy="3311551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3600" dirty="0" smtClean="0"/>
              <a:t>Kapcsolatok: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3200" dirty="0" smtClean="0"/>
              <a:t>PC2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hu-HU" sz="2400" dirty="0" smtClean="0"/>
              <a:t>Szakmai segítség, </a:t>
            </a:r>
            <a:r>
              <a:rPr lang="hu-HU" sz="2400" dirty="0" err="1" smtClean="0"/>
              <a:t>workshopok</a:t>
            </a:r>
            <a:r>
              <a:rPr lang="hu-HU" sz="2400" dirty="0" smtClean="0"/>
              <a:t>, tudásmegosztás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hu-HU" sz="2400" dirty="0" smtClean="0"/>
              <a:t>Adatszolgáltatás!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3200" dirty="0" smtClean="0"/>
              <a:t>PC5</a:t>
            </a:r>
          </a:p>
          <a:p>
            <a:pPr marL="1257300" lvl="2" indent="-342900" algn="l">
              <a:buFont typeface="Arial" panose="020B0604020202020204" pitchFamily="34" charset="0"/>
              <a:buChar char="•"/>
            </a:pPr>
            <a:r>
              <a:rPr lang="hu-HU" sz="2400" dirty="0" smtClean="0"/>
              <a:t>Képzések </a:t>
            </a:r>
          </a:p>
        </p:txBody>
      </p:sp>
      <p:sp>
        <p:nvSpPr>
          <p:cNvPr id="2" name="Téglalap 1"/>
          <p:cNvSpPr/>
          <p:nvPr/>
        </p:nvSpPr>
        <p:spPr>
          <a:xfrm>
            <a:off x="1684008" y="1191705"/>
            <a:ext cx="60067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409999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56644" y="2120355"/>
            <a:ext cx="7616800" cy="3078707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További információk: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Kérdések:</a:t>
            </a:r>
            <a:r>
              <a:rPr lang="hu-HU" sz="2200" dirty="0" smtClean="0"/>
              <a:t> </a:t>
            </a:r>
            <a:r>
              <a:rPr lang="hu-HU" sz="2200" dirty="0" smtClean="0">
                <a:hlinkClick r:id="rId5"/>
              </a:rPr>
              <a:t>svajcialaphep@szechenyiprogramiroda.hu</a:t>
            </a:r>
            <a:r>
              <a:rPr lang="hu-HU" sz="2200" dirty="0" smtClean="0"/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/>
              <a:t>Honlap: </a:t>
            </a:r>
            <a:r>
              <a:rPr lang="hu-HU" sz="2200" dirty="0"/>
              <a:t>svajcialap.hu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800" dirty="0" smtClean="0"/>
              <a:t>Felhívás, segédletek, </a:t>
            </a:r>
            <a:r>
              <a:rPr lang="hu-HU" sz="1800" dirty="0" smtClean="0">
                <a:solidFill>
                  <a:srgbClr val="FF0000"/>
                </a:solidFill>
              </a:rPr>
              <a:t>GYIK</a:t>
            </a:r>
            <a:r>
              <a:rPr lang="hu-HU" sz="1800" dirty="0" smtClean="0"/>
              <a:t>, egyéb dokumentumok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800" dirty="0" smtClean="0">
                <a:hlinkClick r:id="rId6"/>
              </a:rPr>
              <a:t>https</a:t>
            </a:r>
            <a:r>
              <a:rPr lang="hu-HU" sz="1800" dirty="0">
                <a:hlinkClick r:id="rId6"/>
              </a:rPr>
              <a:t>://svajcialap.hu/palyazatok</a:t>
            </a:r>
            <a:endParaRPr lang="hu-HU" sz="1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dirty="0" smtClean="0"/>
              <a:t>Facebook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800" dirty="0">
                <a:hlinkClick r:id="rId7"/>
              </a:rPr>
              <a:t>https://</a:t>
            </a:r>
            <a:r>
              <a:rPr lang="hu-HU" sz="1800" dirty="0" smtClean="0">
                <a:hlinkClick r:id="rId7"/>
              </a:rPr>
              <a:t>www.facebook.com/SwissContributionHungary</a:t>
            </a:r>
            <a:endParaRPr lang="hu-HU" sz="1800" dirty="0" smtClean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hu-HU" sz="18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hu-HU" dirty="0" smtClean="0"/>
          </a:p>
          <a:p>
            <a:pPr algn="l"/>
            <a:endParaRPr lang="hu-HU" sz="2800" b="1" dirty="0" smtClean="0">
              <a:solidFill>
                <a:srgbClr val="FF0000"/>
              </a:solidFill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1684008" y="1191705"/>
            <a:ext cx="60067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118899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521694" y="1277123"/>
            <a:ext cx="7886700" cy="4154783"/>
          </a:xfrm>
        </p:spPr>
        <p:txBody>
          <a:bodyPr>
            <a:noAutofit/>
          </a:bodyPr>
          <a:lstStyle/>
          <a:p>
            <a:pPr marL="177800" indent="0" algn="ctr">
              <a:buNone/>
            </a:pPr>
            <a:endParaRPr lang="hu-HU" sz="1100" b="1" dirty="0" smtClean="0"/>
          </a:p>
          <a:p>
            <a:pPr marL="177800" indent="0" algn="ctr">
              <a:buNone/>
            </a:pPr>
            <a:endParaRPr lang="hu-HU" sz="1100" b="1" dirty="0"/>
          </a:p>
          <a:p>
            <a:pPr marL="177800" indent="0" algn="ctr">
              <a:buNone/>
            </a:pPr>
            <a:endParaRPr lang="hu-HU" sz="1100" b="1" dirty="0" smtClean="0"/>
          </a:p>
          <a:p>
            <a:pPr marL="177800" indent="0" algn="ctr">
              <a:buNone/>
            </a:pPr>
            <a:endParaRPr lang="hu-HU" sz="1100" b="1" dirty="0"/>
          </a:p>
          <a:p>
            <a:pPr marL="177800" indent="0" algn="ctr">
              <a:buNone/>
            </a:pPr>
            <a:endParaRPr lang="hu-HU" sz="1100" b="1" dirty="0" smtClean="0"/>
          </a:p>
          <a:p>
            <a:pPr marL="177800" indent="0" algn="ctr">
              <a:buNone/>
            </a:pPr>
            <a:r>
              <a:rPr lang="hu-HU" sz="2000" b="1" dirty="0" smtClean="0"/>
              <a:t>Köszönöm a figyelmet és sikeres pályázást kívánok!</a:t>
            </a:r>
          </a:p>
          <a:p>
            <a:pPr marL="177800" indent="0" algn="ctr">
              <a:buNone/>
            </a:pPr>
            <a:endParaRPr lang="hu-HU" sz="1600" b="1" dirty="0"/>
          </a:p>
          <a:p>
            <a:pPr marL="177800" indent="0" algn="ctr">
              <a:buNone/>
            </a:pPr>
            <a:endParaRPr lang="hu-HU" sz="1600" b="1" dirty="0" smtClean="0"/>
          </a:p>
          <a:p>
            <a:pPr marL="177800" indent="0" algn="r">
              <a:buNone/>
            </a:pPr>
            <a:endParaRPr lang="hu-HU" sz="1100" b="1" dirty="0" smtClean="0"/>
          </a:p>
          <a:p>
            <a:pPr marL="177800" indent="0" algn="r">
              <a:buNone/>
            </a:pPr>
            <a:endParaRPr lang="hu-HU" sz="1100" b="1" dirty="0"/>
          </a:p>
          <a:p>
            <a:pPr marL="177800" indent="0" algn="r">
              <a:spcBef>
                <a:spcPts val="0"/>
              </a:spcBef>
              <a:buNone/>
            </a:pPr>
            <a:r>
              <a:rPr lang="hu-HU" sz="1600" b="1" dirty="0" smtClean="0"/>
              <a:t>Veres Gábor </a:t>
            </a:r>
          </a:p>
          <a:p>
            <a:pPr marL="177800" indent="0" algn="r">
              <a:spcBef>
                <a:spcPts val="0"/>
              </a:spcBef>
              <a:buNone/>
            </a:pPr>
            <a:r>
              <a:rPr lang="hu-HU" sz="1600" b="1" dirty="0" smtClean="0"/>
              <a:t>osztályvezető</a:t>
            </a:r>
          </a:p>
          <a:p>
            <a:pPr marL="177800" indent="0" algn="r">
              <a:spcBef>
                <a:spcPts val="0"/>
              </a:spcBef>
              <a:buNone/>
            </a:pPr>
            <a:r>
              <a:rPr lang="hu-HU" sz="1600" b="1" dirty="0" smtClean="0"/>
              <a:t>Belügyminisztérium</a:t>
            </a:r>
          </a:p>
          <a:p>
            <a:pPr marL="177800" indent="0" algn="ctr">
              <a:buNone/>
            </a:pPr>
            <a:endParaRPr lang="hu-HU" sz="1600" b="1" dirty="0" smtClean="0"/>
          </a:p>
          <a:p>
            <a:pPr marL="0" indent="0">
              <a:buNone/>
            </a:pPr>
            <a:endParaRPr lang="hu-HU" sz="1100" dirty="0"/>
          </a:p>
          <a:p>
            <a:endParaRPr lang="hu-HU" dirty="0" smtClean="0"/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272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ma1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éma1" id="{F2AA9194-9000-4AE4-B8DA-6965BFA2D2B8}" vid="{90296E65-607B-468D-8E69-871853DDF682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Téma1</Template>
  <TotalTime>3635</TotalTime>
  <Words>382</Words>
  <Application>Microsoft Office PowerPoint</Application>
  <PresentationFormat>Diavetítés a képernyőre (4:3 oldalarány)</PresentationFormat>
  <Paragraphs>75</Paragraphs>
  <Slides>8</Slides>
  <Notes>8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Téma1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Egységes InfraStruktúra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alexandra.bognar@bm.gov.hu</dc:creator>
  <cp:lastModifiedBy>vg</cp:lastModifiedBy>
  <cp:revision>347</cp:revision>
  <cp:lastPrinted>2024-09-18T13:22:24Z</cp:lastPrinted>
  <dcterms:created xsi:type="dcterms:W3CDTF">2021-09-14T13:58:12Z</dcterms:created>
  <dcterms:modified xsi:type="dcterms:W3CDTF">2025-03-28T09:19:43Z</dcterms:modified>
</cp:coreProperties>
</file>