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4230" r:id="rId1"/>
  </p:sldMasterIdLst>
  <p:notesMasterIdLst>
    <p:notesMasterId r:id="rId19"/>
  </p:notesMasterIdLst>
  <p:handoutMasterIdLst>
    <p:handoutMasterId r:id="rId20"/>
  </p:handoutMasterIdLst>
  <p:sldIdLst>
    <p:sldId id="289" r:id="rId2"/>
    <p:sldId id="298" r:id="rId3"/>
    <p:sldId id="316" r:id="rId4"/>
    <p:sldId id="317" r:id="rId5"/>
    <p:sldId id="319" r:id="rId6"/>
    <p:sldId id="318" r:id="rId7"/>
    <p:sldId id="320" r:id="rId8"/>
    <p:sldId id="315" r:id="rId9"/>
    <p:sldId id="321" r:id="rId10"/>
    <p:sldId id="322" r:id="rId11"/>
    <p:sldId id="323" r:id="rId12"/>
    <p:sldId id="324" r:id="rId13"/>
    <p:sldId id="325" r:id="rId14"/>
    <p:sldId id="326" r:id="rId15"/>
    <p:sldId id="313" r:id="rId16"/>
    <p:sldId id="314" r:id="rId17"/>
    <p:sldId id="297" r:id="rId18"/>
  </p:sldIdLst>
  <p:sldSz cx="9144000" cy="6858000" type="screen4x3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00"/>
    <a:srgbClr val="66C08C"/>
    <a:srgbClr val="44E886"/>
    <a:srgbClr val="009640"/>
    <a:srgbClr val="4F7A32"/>
    <a:srgbClr val="35A940"/>
    <a:srgbClr val="002060"/>
    <a:srgbClr val="4C0000"/>
    <a:srgbClr val="A1A1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88" autoAdjust="0"/>
  </p:normalViewPr>
  <p:slideViewPr>
    <p:cSldViewPr snapToGrid="0">
      <p:cViewPr varScale="1">
        <p:scale>
          <a:sx n="57" d="100"/>
          <a:sy n="57" d="100"/>
        </p:scale>
        <p:origin x="146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8BAD52-AD0A-420E-B44E-0C4C0055DE8E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067997CC-DBE5-4403-BF48-38E1B8B5EF4A}">
      <dgm:prSet phldrT="[Szöveg]"/>
      <dgm:spPr/>
      <dgm:t>
        <a:bodyPr/>
        <a:lstStyle/>
        <a:p>
          <a:r>
            <a:rPr lang="hu-HU" dirty="0"/>
            <a:t>PC2</a:t>
          </a:r>
        </a:p>
      </dgm:t>
    </dgm:pt>
    <dgm:pt modelId="{E3A5FCDA-3827-4454-BAB4-A62F1F6C7AE8}" type="parTrans" cxnId="{3E479D36-384B-49EB-9A98-76C46FF37B07}">
      <dgm:prSet/>
      <dgm:spPr/>
      <dgm:t>
        <a:bodyPr/>
        <a:lstStyle/>
        <a:p>
          <a:endParaRPr lang="hu-HU"/>
        </a:p>
      </dgm:t>
    </dgm:pt>
    <dgm:pt modelId="{3E3C3221-A5EB-47BA-A1AF-E565A39EEC5D}" type="sibTrans" cxnId="{3E479D36-384B-49EB-9A98-76C46FF37B07}">
      <dgm:prSet/>
      <dgm:spPr/>
      <dgm:t>
        <a:bodyPr/>
        <a:lstStyle/>
        <a:p>
          <a:endParaRPr lang="hu-HU"/>
        </a:p>
      </dgm:t>
    </dgm:pt>
    <dgm:pt modelId="{BF376628-CFDE-4EF2-9652-8EEB43A0E195}">
      <dgm:prSet phldrT="[Szöveg]"/>
      <dgm:spPr/>
      <dgm:t>
        <a:bodyPr/>
        <a:lstStyle/>
        <a:p>
          <a:r>
            <a:rPr lang="hu-HU" dirty="0"/>
            <a:t>PC5</a:t>
          </a:r>
        </a:p>
      </dgm:t>
    </dgm:pt>
    <dgm:pt modelId="{887829F2-866A-4903-B4ED-3AF666C976A7}" type="parTrans" cxnId="{5037A103-6EC8-4D0D-AD0E-C523FCB593FA}">
      <dgm:prSet/>
      <dgm:spPr/>
      <dgm:t>
        <a:bodyPr/>
        <a:lstStyle/>
        <a:p>
          <a:endParaRPr lang="hu-HU"/>
        </a:p>
      </dgm:t>
    </dgm:pt>
    <dgm:pt modelId="{B881F075-DEBF-49BD-9E92-00A5CF86E51A}" type="sibTrans" cxnId="{5037A103-6EC8-4D0D-AD0E-C523FCB593FA}">
      <dgm:prSet/>
      <dgm:spPr/>
      <dgm:t>
        <a:bodyPr/>
        <a:lstStyle/>
        <a:p>
          <a:endParaRPr lang="hu-HU"/>
        </a:p>
      </dgm:t>
    </dgm:pt>
    <dgm:pt modelId="{A0CE0C4C-7C87-4F87-830A-A9E224DC8880}">
      <dgm:prSet phldrT="[Szöveg]"/>
      <dgm:spPr/>
      <dgm:t>
        <a:bodyPr/>
        <a:lstStyle/>
        <a:p>
          <a:r>
            <a:rPr lang="hu-HU" dirty="0"/>
            <a:t>PC1</a:t>
          </a:r>
        </a:p>
      </dgm:t>
    </dgm:pt>
    <dgm:pt modelId="{E7C02516-9FE8-45BE-8983-3A10AB57B9DC}" type="parTrans" cxnId="{93A9AB15-901A-439A-8665-2228A1F7A692}">
      <dgm:prSet/>
      <dgm:spPr/>
      <dgm:t>
        <a:bodyPr/>
        <a:lstStyle/>
        <a:p>
          <a:endParaRPr lang="hu-HU"/>
        </a:p>
      </dgm:t>
    </dgm:pt>
    <dgm:pt modelId="{630EC5C9-5CF6-4FB4-85A0-58B373725C57}" type="sibTrans" cxnId="{93A9AB15-901A-439A-8665-2228A1F7A692}">
      <dgm:prSet/>
      <dgm:spPr/>
      <dgm:t>
        <a:bodyPr/>
        <a:lstStyle/>
        <a:p>
          <a:endParaRPr lang="hu-HU"/>
        </a:p>
      </dgm:t>
    </dgm:pt>
    <dgm:pt modelId="{423B1E56-0944-4FB0-A2CE-9F9E07FB2481}">
      <dgm:prSet/>
      <dgm:spPr/>
      <dgm:t>
        <a:bodyPr/>
        <a:lstStyle/>
        <a:p>
          <a:r>
            <a:rPr lang="hu-HU" dirty="0"/>
            <a:t>PC3</a:t>
          </a:r>
        </a:p>
      </dgm:t>
    </dgm:pt>
    <dgm:pt modelId="{73ADC45E-40C9-4411-A4C9-A4E7901DA441}" type="parTrans" cxnId="{DFE8CE85-AEEF-42D7-B7F0-E1C235CBFB77}">
      <dgm:prSet/>
      <dgm:spPr/>
      <dgm:t>
        <a:bodyPr/>
        <a:lstStyle/>
        <a:p>
          <a:endParaRPr lang="hu-HU"/>
        </a:p>
      </dgm:t>
    </dgm:pt>
    <dgm:pt modelId="{D8567713-4980-4C60-A055-06E42DFC8F27}" type="sibTrans" cxnId="{DFE8CE85-AEEF-42D7-B7F0-E1C235CBFB77}">
      <dgm:prSet/>
      <dgm:spPr/>
      <dgm:t>
        <a:bodyPr/>
        <a:lstStyle/>
        <a:p>
          <a:endParaRPr lang="hu-HU"/>
        </a:p>
      </dgm:t>
    </dgm:pt>
    <dgm:pt modelId="{7AA3432E-BC86-4088-94F8-A19368D88BE8}">
      <dgm:prSet/>
      <dgm:spPr/>
      <dgm:t>
        <a:bodyPr/>
        <a:lstStyle/>
        <a:p>
          <a:r>
            <a:rPr lang="hu-HU" dirty="0"/>
            <a:t>PC4</a:t>
          </a:r>
        </a:p>
      </dgm:t>
    </dgm:pt>
    <dgm:pt modelId="{708C37C8-8A0D-4009-82C2-36FD257500BB}" type="parTrans" cxnId="{C91E9CE1-02C3-411B-9523-5EF99B164362}">
      <dgm:prSet/>
      <dgm:spPr/>
      <dgm:t>
        <a:bodyPr/>
        <a:lstStyle/>
        <a:p>
          <a:endParaRPr lang="hu-HU"/>
        </a:p>
      </dgm:t>
    </dgm:pt>
    <dgm:pt modelId="{FD33434F-67B7-42DD-8CA4-1F4DD7AB544C}" type="sibTrans" cxnId="{C91E9CE1-02C3-411B-9523-5EF99B164362}">
      <dgm:prSet/>
      <dgm:spPr/>
      <dgm:t>
        <a:bodyPr/>
        <a:lstStyle/>
        <a:p>
          <a:endParaRPr lang="hu-HU"/>
        </a:p>
      </dgm:t>
    </dgm:pt>
    <dgm:pt modelId="{E9E804DC-63A1-4EC2-B962-BC3DBEF96E62}" type="pres">
      <dgm:prSet presAssocID="{DD8BAD52-AD0A-420E-B44E-0C4C0055DE8E}" presName="composite" presStyleCnt="0">
        <dgm:presLayoutVars>
          <dgm:chMax val="1"/>
          <dgm:dir/>
          <dgm:resizeHandles val="exact"/>
        </dgm:presLayoutVars>
      </dgm:prSet>
      <dgm:spPr/>
    </dgm:pt>
    <dgm:pt modelId="{176389EB-8453-40CE-8676-C31CB0801542}" type="pres">
      <dgm:prSet presAssocID="{DD8BAD52-AD0A-420E-B44E-0C4C0055DE8E}" presName="radial" presStyleCnt="0">
        <dgm:presLayoutVars>
          <dgm:animLvl val="ctr"/>
        </dgm:presLayoutVars>
      </dgm:prSet>
      <dgm:spPr/>
    </dgm:pt>
    <dgm:pt modelId="{3D90A860-DC46-4497-9127-98F9A2B80B28}" type="pres">
      <dgm:prSet presAssocID="{067997CC-DBE5-4403-BF48-38E1B8B5EF4A}" presName="centerShape" presStyleLbl="vennNode1" presStyleIdx="0" presStyleCnt="5"/>
      <dgm:spPr/>
    </dgm:pt>
    <dgm:pt modelId="{25166D53-50FD-4DBD-B618-292329BA7E22}" type="pres">
      <dgm:prSet presAssocID="{BF376628-CFDE-4EF2-9652-8EEB43A0E195}" presName="node" presStyleLbl="vennNode1" presStyleIdx="1" presStyleCnt="5" custRadScaleRad="100067" custRadScaleInc="-1786">
        <dgm:presLayoutVars>
          <dgm:bulletEnabled val="1"/>
        </dgm:presLayoutVars>
      </dgm:prSet>
      <dgm:spPr/>
    </dgm:pt>
    <dgm:pt modelId="{374B1FF2-836A-4ED0-B8D6-A9EDEB607508}" type="pres">
      <dgm:prSet presAssocID="{7AA3432E-BC86-4088-94F8-A19368D88BE8}" presName="node" presStyleLbl="vennNode1" presStyleIdx="2" presStyleCnt="5" custRadScaleRad="95956" custRadScaleInc="1643">
        <dgm:presLayoutVars>
          <dgm:bulletEnabled val="1"/>
        </dgm:presLayoutVars>
      </dgm:prSet>
      <dgm:spPr/>
    </dgm:pt>
    <dgm:pt modelId="{11744551-573B-46D2-8DB5-BBD9BA141FEC}" type="pres">
      <dgm:prSet presAssocID="{423B1E56-0944-4FB0-A2CE-9F9E07FB2481}" presName="node" presStyleLbl="vennNode1" presStyleIdx="3" presStyleCnt="5" custRadScaleRad="101512" custRadScaleInc="2094">
        <dgm:presLayoutVars>
          <dgm:bulletEnabled val="1"/>
        </dgm:presLayoutVars>
      </dgm:prSet>
      <dgm:spPr/>
    </dgm:pt>
    <dgm:pt modelId="{8D76FEC0-F352-467E-813A-5CC35A9BB308}" type="pres">
      <dgm:prSet presAssocID="{A0CE0C4C-7C87-4F87-830A-A9E224DC8880}" presName="node" presStyleLbl="vennNode1" presStyleIdx="4" presStyleCnt="5" custRadScaleRad="101092" custRadScaleInc="-1565">
        <dgm:presLayoutVars>
          <dgm:bulletEnabled val="1"/>
        </dgm:presLayoutVars>
      </dgm:prSet>
      <dgm:spPr/>
    </dgm:pt>
  </dgm:ptLst>
  <dgm:cxnLst>
    <dgm:cxn modelId="{5037A103-6EC8-4D0D-AD0E-C523FCB593FA}" srcId="{067997CC-DBE5-4403-BF48-38E1B8B5EF4A}" destId="{BF376628-CFDE-4EF2-9652-8EEB43A0E195}" srcOrd="0" destOrd="0" parTransId="{887829F2-866A-4903-B4ED-3AF666C976A7}" sibTransId="{B881F075-DEBF-49BD-9E92-00A5CF86E51A}"/>
    <dgm:cxn modelId="{93A9AB15-901A-439A-8665-2228A1F7A692}" srcId="{067997CC-DBE5-4403-BF48-38E1B8B5EF4A}" destId="{A0CE0C4C-7C87-4F87-830A-A9E224DC8880}" srcOrd="3" destOrd="0" parTransId="{E7C02516-9FE8-45BE-8983-3A10AB57B9DC}" sibTransId="{630EC5C9-5CF6-4FB4-85A0-58B373725C57}"/>
    <dgm:cxn modelId="{3E479D36-384B-49EB-9A98-76C46FF37B07}" srcId="{DD8BAD52-AD0A-420E-B44E-0C4C0055DE8E}" destId="{067997CC-DBE5-4403-BF48-38E1B8B5EF4A}" srcOrd="0" destOrd="0" parTransId="{E3A5FCDA-3827-4454-BAB4-A62F1F6C7AE8}" sibTransId="{3E3C3221-A5EB-47BA-A1AF-E565A39EEC5D}"/>
    <dgm:cxn modelId="{3D03AB5B-304F-471F-BFC3-FD9B42F34312}" type="presOf" srcId="{DD8BAD52-AD0A-420E-B44E-0C4C0055DE8E}" destId="{E9E804DC-63A1-4EC2-B962-BC3DBEF96E62}" srcOrd="0" destOrd="0" presId="urn:microsoft.com/office/officeart/2005/8/layout/radial3"/>
    <dgm:cxn modelId="{90D6BE7E-85EB-438D-8FA4-338314785831}" type="presOf" srcId="{423B1E56-0944-4FB0-A2CE-9F9E07FB2481}" destId="{11744551-573B-46D2-8DB5-BBD9BA141FEC}" srcOrd="0" destOrd="0" presId="urn:microsoft.com/office/officeart/2005/8/layout/radial3"/>
    <dgm:cxn modelId="{DFE8CE85-AEEF-42D7-B7F0-E1C235CBFB77}" srcId="{067997CC-DBE5-4403-BF48-38E1B8B5EF4A}" destId="{423B1E56-0944-4FB0-A2CE-9F9E07FB2481}" srcOrd="2" destOrd="0" parTransId="{73ADC45E-40C9-4411-A4C9-A4E7901DA441}" sibTransId="{D8567713-4980-4C60-A055-06E42DFC8F27}"/>
    <dgm:cxn modelId="{7691D88D-8E3B-4BC2-A598-FD1943A27C52}" type="presOf" srcId="{BF376628-CFDE-4EF2-9652-8EEB43A0E195}" destId="{25166D53-50FD-4DBD-B618-292329BA7E22}" srcOrd="0" destOrd="0" presId="urn:microsoft.com/office/officeart/2005/8/layout/radial3"/>
    <dgm:cxn modelId="{D21DE595-2BC3-408B-836F-5B6B20EE4AB8}" type="presOf" srcId="{067997CC-DBE5-4403-BF48-38E1B8B5EF4A}" destId="{3D90A860-DC46-4497-9127-98F9A2B80B28}" srcOrd="0" destOrd="0" presId="urn:microsoft.com/office/officeart/2005/8/layout/radial3"/>
    <dgm:cxn modelId="{A176D9D4-1126-40F0-9AAA-06EE3833843E}" type="presOf" srcId="{7AA3432E-BC86-4088-94F8-A19368D88BE8}" destId="{374B1FF2-836A-4ED0-B8D6-A9EDEB607508}" srcOrd="0" destOrd="0" presId="urn:microsoft.com/office/officeart/2005/8/layout/radial3"/>
    <dgm:cxn modelId="{C91E9CE1-02C3-411B-9523-5EF99B164362}" srcId="{067997CC-DBE5-4403-BF48-38E1B8B5EF4A}" destId="{7AA3432E-BC86-4088-94F8-A19368D88BE8}" srcOrd="1" destOrd="0" parTransId="{708C37C8-8A0D-4009-82C2-36FD257500BB}" sibTransId="{FD33434F-67B7-42DD-8CA4-1F4DD7AB544C}"/>
    <dgm:cxn modelId="{11A64DEF-CBA1-4800-98B2-45A5B76B5E43}" type="presOf" srcId="{A0CE0C4C-7C87-4F87-830A-A9E224DC8880}" destId="{8D76FEC0-F352-467E-813A-5CC35A9BB308}" srcOrd="0" destOrd="0" presId="urn:microsoft.com/office/officeart/2005/8/layout/radial3"/>
    <dgm:cxn modelId="{3F45A845-68E3-4503-9580-DA4360B197D5}" type="presParOf" srcId="{E9E804DC-63A1-4EC2-B962-BC3DBEF96E62}" destId="{176389EB-8453-40CE-8676-C31CB0801542}" srcOrd="0" destOrd="0" presId="urn:microsoft.com/office/officeart/2005/8/layout/radial3"/>
    <dgm:cxn modelId="{3AFD1FFA-62AA-47E7-8426-50A8D716B05D}" type="presParOf" srcId="{176389EB-8453-40CE-8676-C31CB0801542}" destId="{3D90A860-DC46-4497-9127-98F9A2B80B28}" srcOrd="0" destOrd="0" presId="urn:microsoft.com/office/officeart/2005/8/layout/radial3"/>
    <dgm:cxn modelId="{5BE1C314-E272-4A77-AE9D-ABCA9EFCEA6F}" type="presParOf" srcId="{176389EB-8453-40CE-8676-C31CB0801542}" destId="{25166D53-50FD-4DBD-B618-292329BA7E22}" srcOrd="1" destOrd="0" presId="urn:microsoft.com/office/officeart/2005/8/layout/radial3"/>
    <dgm:cxn modelId="{AE1B6F4D-BD05-44F0-BC97-88366936ECF1}" type="presParOf" srcId="{176389EB-8453-40CE-8676-C31CB0801542}" destId="{374B1FF2-836A-4ED0-B8D6-A9EDEB607508}" srcOrd="2" destOrd="0" presId="urn:microsoft.com/office/officeart/2005/8/layout/radial3"/>
    <dgm:cxn modelId="{C67BAD5A-1970-449C-A99F-84ABF72958E6}" type="presParOf" srcId="{176389EB-8453-40CE-8676-C31CB0801542}" destId="{11744551-573B-46D2-8DB5-BBD9BA141FEC}" srcOrd="3" destOrd="0" presId="urn:microsoft.com/office/officeart/2005/8/layout/radial3"/>
    <dgm:cxn modelId="{BFD70FED-86FD-44F5-A4FC-60F8A2F9A1AA}" type="presParOf" srcId="{176389EB-8453-40CE-8676-C31CB0801542}" destId="{8D76FEC0-F352-467E-813A-5CC35A9BB308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90A860-DC46-4497-9127-98F9A2B80B28}">
      <dsp:nvSpPr>
        <dsp:cNvPr id="0" name=""/>
        <dsp:cNvSpPr/>
      </dsp:nvSpPr>
      <dsp:spPr>
        <a:xfrm>
          <a:off x="1942510" y="850516"/>
          <a:ext cx="2118830" cy="211883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6500" kern="1200" dirty="0"/>
            <a:t>PC2</a:t>
          </a:r>
        </a:p>
      </dsp:txBody>
      <dsp:txXfrm>
        <a:off x="2252805" y="1160811"/>
        <a:ext cx="1498240" cy="1498240"/>
      </dsp:txXfrm>
    </dsp:sp>
    <dsp:sp modelId="{25166D53-50FD-4DBD-B618-292329BA7E22}">
      <dsp:nvSpPr>
        <dsp:cNvPr id="0" name=""/>
        <dsp:cNvSpPr/>
      </dsp:nvSpPr>
      <dsp:spPr>
        <a:xfrm>
          <a:off x="2433486" y="0"/>
          <a:ext cx="1059415" cy="105941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3300" kern="1200" dirty="0"/>
            <a:t>PC5</a:t>
          </a:r>
        </a:p>
      </dsp:txBody>
      <dsp:txXfrm>
        <a:off x="2588634" y="155148"/>
        <a:ext cx="749119" cy="749119"/>
      </dsp:txXfrm>
    </dsp:sp>
    <dsp:sp modelId="{374B1FF2-836A-4ED0-B8D6-A9EDEB607508}">
      <dsp:nvSpPr>
        <dsp:cNvPr id="0" name=""/>
        <dsp:cNvSpPr/>
      </dsp:nvSpPr>
      <dsp:spPr>
        <a:xfrm>
          <a:off x="3795821" y="1414391"/>
          <a:ext cx="1059415" cy="105941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3300" kern="1200" dirty="0"/>
            <a:t>PC4</a:t>
          </a:r>
        </a:p>
      </dsp:txBody>
      <dsp:txXfrm>
        <a:off x="3950969" y="1569539"/>
        <a:ext cx="749119" cy="749119"/>
      </dsp:txXfrm>
    </dsp:sp>
    <dsp:sp modelId="{11744551-573B-46D2-8DB5-BBD9BA141FEC}">
      <dsp:nvSpPr>
        <dsp:cNvPr id="0" name=""/>
        <dsp:cNvSpPr/>
      </dsp:nvSpPr>
      <dsp:spPr>
        <a:xfrm>
          <a:off x="2426153" y="2760448"/>
          <a:ext cx="1059415" cy="105941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3300" kern="1200" dirty="0"/>
            <a:t>PC3</a:t>
          </a:r>
        </a:p>
      </dsp:txBody>
      <dsp:txXfrm>
        <a:off x="2581301" y="2915596"/>
        <a:ext cx="749119" cy="749119"/>
      </dsp:txXfrm>
    </dsp:sp>
    <dsp:sp modelId="{8D76FEC0-F352-467E-813A-5CC35A9BB308}">
      <dsp:nvSpPr>
        <dsp:cNvPr id="0" name=""/>
        <dsp:cNvSpPr/>
      </dsp:nvSpPr>
      <dsp:spPr>
        <a:xfrm>
          <a:off x="1077725" y="1414511"/>
          <a:ext cx="1059415" cy="105941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3300" kern="1200" dirty="0"/>
            <a:t>PC1</a:t>
          </a:r>
        </a:p>
      </dsp:txBody>
      <dsp:txXfrm>
        <a:off x="1232873" y="1569659"/>
        <a:ext cx="749119" cy="7491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A4927A-1AEE-4A84-B6EE-BD54ADAA093E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CEC144-5AC4-4934-903E-7C09956497A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41666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97045-F16F-4B6E-ACC3-00B35657CFCC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5C383-F99F-4C9D-9D33-BC68F791760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86276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5744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09603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B3FA4-4F19-3FE9-8B9B-AB458FE8B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F320B523-40F4-C584-B586-DCBF3C14DE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CF14F3BA-19B1-1D49-FA81-BDD5869F66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F8F3EE30-97DC-49E2-2DF0-556026592DB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3204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C2707-290B-BE86-B83B-836ABC56EF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1591DD7A-2C1D-EBC1-3C64-AF8020CEEB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DB16F8EE-DE3F-6C27-F8C1-B3CC57154C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3F0EF5F2-B627-2972-E721-EDF5672DFC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261658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C6540-F9CB-B031-A238-C5B4AA3C6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B45A99DA-BB7E-C34F-D9FA-CD81210F24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AEEE86CA-04FE-18E3-B3D2-0B583FA5A4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FBDA7CA-2305-C9A1-8994-DAAAF46654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67746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FD0482-ACCD-96B4-260A-C6050B36E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6E3E3394-2403-8EA1-4FFA-E666786015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B9BED59E-A610-23AE-7A01-CD39EA6B9B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434B48AD-557A-74CA-781C-A0F16852D52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7339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D47C52-0A3D-038F-4CB7-593DD4161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A00A55A0-9C24-ED94-154A-455C053DDB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AAEED7CC-C543-F2C6-411C-C149A23F7A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42170BEC-070B-5F73-028C-C44590BFAB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7338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C345FB-B4AE-E43B-E941-325A778B4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7C18FC5B-883B-71CD-C92F-F29C0509BA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F4253003-F03D-3357-8056-ADBCBB0A0F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49C17EAA-8908-862A-9FD4-BB440B9717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179118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037A5-9C08-A9D1-5A88-053F0D03E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113678A8-5AFF-8F89-C83B-94113A5A1B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1F18BD52-9B22-01DB-8A70-359AF2FD2E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5EDFFA26-234D-8E42-6EB5-C27069ABFF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043409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2914B-2915-C585-147C-38C248502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69AD5549-D202-00DF-FF6D-FFB8AA5335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257FA524-725F-8409-694D-21A05C55F9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824A41BB-E27B-1589-C59B-639D865F65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10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397488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E360A-F06D-DD5B-F317-A694CA799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2F64752B-AF44-21A2-576C-93663EE966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977E5959-3951-F3D4-E2EA-8ED8B5C99C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67850FA0-BC05-879E-40E3-67E83407467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11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436106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A29B2-5596-1975-094F-7C2BB43920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CD76E6DC-362C-5F80-F51C-0936B3B237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DB153EAB-1CF4-300A-3A81-5347241D77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FE8497A5-70F1-6E52-961B-61C79006C7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12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550722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20527A-BD4F-6BBE-65A2-7B6D30E11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F3BEF80F-B8B4-2851-174E-A104105186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694ACA79-B903-157F-8D80-B5E85F4EE3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46671314-F7FC-4F82-CFE5-F154AA3E04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13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46236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2F708-0B38-3633-2548-ADEF4696B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BA53BF23-600A-8418-98AC-B7A8131C2C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6E5D3DFD-607B-328E-AA75-03913DE667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F69A793E-B8E1-78E0-4E1E-A213BE0538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14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480469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15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500950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16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594451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5C383-F99F-4C9D-9D33-BC68F7917607}" type="slidenum">
              <a:rPr lang="hu-HU" smtClean="0"/>
              <a:t>17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16684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6197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64128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6864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8926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33019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32905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76708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6343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64529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29379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52012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A5A5AA-99BA-4142-8AE5-80E2EA4C7376}" type="datetimeFigureOut">
              <a:rPr lang="hu-HU" smtClean="0"/>
              <a:t>2025.03.28.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F4808-1D89-448E-905F-6A62710FD31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25692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emf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vajcialap.hu/palyazatok" TargetMode="Externa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095038" y="1277125"/>
            <a:ext cx="6833479" cy="3883097"/>
          </a:xfrm>
        </p:spPr>
        <p:txBody>
          <a:bodyPr>
            <a:noAutofit/>
          </a:bodyPr>
          <a:lstStyle/>
          <a:p>
            <a:r>
              <a:rPr lang="hu-HU" sz="2800" b="1" dirty="0">
                <a:solidFill>
                  <a:srgbClr val="002060"/>
                </a:solidFill>
              </a:rPr>
              <a:t>Svájci–Magyar Együttműködési Program II. időszak</a:t>
            </a:r>
          </a:p>
          <a:p>
            <a:endParaRPr lang="hu-HU" sz="2800" dirty="0">
              <a:solidFill>
                <a:srgbClr val="002060"/>
              </a:solidFill>
            </a:endParaRPr>
          </a:p>
          <a:p>
            <a:r>
              <a:rPr lang="hu-HU" sz="2800" dirty="0">
                <a:solidFill>
                  <a:srgbClr val="002060"/>
                </a:solidFill>
              </a:rPr>
              <a:t>Hospice-palliatív ellátási program</a:t>
            </a:r>
          </a:p>
          <a:p>
            <a:r>
              <a:rPr lang="hu-HU" dirty="0">
                <a:solidFill>
                  <a:srgbClr val="002060"/>
                </a:solidFill>
              </a:rPr>
              <a:t>Információs nap</a:t>
            </a:r>
          </a:p>
          <a:p>
            <a:pPr algn="l"/>
            <a:endParaRPr lang="hu-HU" sz="1800" dirty="0">
              <a:solidFill>
                <a:srgbClr val="002060"/>
              </a:solidFill>
            </a:endParaRPr>
          </a:p>
          <a:p>
            <a:pPr algn="l"/>
            <a:r>
              <a:rPr lang="hu-HU" sz="1800" dirty="0">
                <a:solidFill>
                  <a:srgbClr val="002060"/>
                </a:solidFill>
              </a:rPr>
              <a:t>Hangodi Krisztina</a:t>
            </a:r>
          </a:p>
          <a:p>
            <a:pPr algn="l"/>
            <a:r>
              <a:rPr lang="hu-HU" sz="1800" dirty="0">
                <a:solidFill>
                  <a:srgbClr val="002060"/>
                </a:solidFill>
              </a:rPr>
              <a:t>Egészségügyi Fejlesztéspolitikai és Ágazati Informatikai Főosztály</a:t>
            </a:r>
          </a:p>
          <a:p>
            <a:r>
              <a:rPr lang="hu-HU" sz="2800" dirty="0">
                <a:solidFill>
                  <a:srgbClr val="D60000"/>
                </a:solidFill>
              </a:rPr>
              <a:t> </a:t>
            </a:r>
            <a:endParaRPr lang="hu-HU" sz="2800" b="1" dirty="0">
              <a:solidFill>
                <a:srgbClr val="D60000"/>
              </a:solidFill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3710321" y="5160227"/>
            <a:ext cx="1723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dirty="0">
                <a:solidFill>
                  <a:schemeClr val="accent5">
                    <a:lumMod val="50000"/>
                  </a:schemeClr>
                </a:solidFill>
              </a:rPr>
              <a:t>2025. Február 4.</a:t>
            </a:r>
          </a:p>
        </p:txBody>
      </p:sp>
    </p:spTree>
    <p:extLst>
      <p:ext uri="{BB962C8B-B14F-4D97-AF65-F5344CB8AC3E}">
        <p14:creationId xmlns:p14="http://schemas.microsoft.com/office/powerpoint/2010/main" val="662594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894229" y="2317901"/>
            <a:ext cx="7579920" cy="3211656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dirty="0"/>
              <a:t>Célkitűzés: magyarországi hospice-palliatív ellátások fejlesztése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b="1" dirty="0"/>
              <a:t>Keretösszeg</a:t>
            </a:r>
            <a:r>
              <a:rPr lang="hu-HU" sz="2000" b="1"/>
              <a:t>:</a:t>
            </a:r>
            <a:r>
              <a:rPr lang="hu-HU" sz="2000"/>
              <a:t> 3,9 </a:t>
            </a:r>
            <a:r>
              <a:rPr lang="hu-HU" sz="2000" dirty="0"/>
              <a:t>Mrd Ft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b="1" dirty="0"/>
              <a:t>Programkomponensek: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dirty="0"/>
              <a:t>PC1 - Integrált palliatív ellátási egységek kialakítása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dirty="0"/>
              <a:t>PC2 - Integrált palliatív ellátási egységek minőségbiztosítása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dirty="0"/>
              <a:t>PC3 - Day </a:t>
            </a:r>
            <a:r>
              <a:rPr lang="hu-HU" dirty="0" err="1"/>
              <a:t>care</a:t>
            </a:r>
            <a:r>
              <a:rPr lang="hu-HU" dirty="0"/>
              <a:t> centre 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dirty="0"/>
              <a:t>PC4 - Otthonápolási hospice szolgálatok fejlesztése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dirty="0"/>
              <a:t>PC5 - Továbbképzés és tájékoztatókampány</a:t>
            </a:r>
          </a:p>
        </p:txBody>
      </p:sp>
      <p:sp>
        <p:nvSpPr>
          <p:cNvPr id="2" name="Téglalap 1"/>
          <p:cNvSpPr/>
          <p:nvPr/>
        </p:nvSpPr>
        <p:spPr>
          <a:xfrm>
            <a:off x="2350911" y="1179471"/>
            <a:ext cx="444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Hospice-palliatív ellátási program</a:t>
            </a:r>
          </a:p>
        </p:txBody>
      </p:sp>
    </p:spTree>
    <p:extLst>
      <p:ext uri="{BB962C8B-B14F-4D97-AF65-F5344CB8AC3E}">
        <p14:creationId xmlns:p14="http://schemas.microsoft.com/office/powerpoint/2010/main" val="2869448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B3AD0-54EE-167C-7E11-3FFDA6B6F3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B80997B9-E373-A06F-F799-784F77BE42F6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5C9C8652-12CC-AB4F-AC37-4C45BAE83421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E130333B-5ED6-1E21-77AB-1DB9C9445F5C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BC8EA78A-C148-057A-59EC-AD527B202C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id="{51A099D9-251E-E662-312E-8019AC0B7F9F}"/>
              </a:ext>
            </a:extLst>
          </p:cNvPr>
          <p:cNvSpPr/>
          <p:nvPr/>
        </p:nvSpPr>
        <p:spPr>
          <a:xfrm>
            <a:off x="2350911" y="1179471"/>
            <a:ext cx="4442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Hospice-palliatív ellátási program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A2EFFB0-C7EF-7776-32B9-0FAFF86B1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9870546"/>
              </p:ext>
            </p:extLst>
          </p:nvPr>
        </p:nvGraphicFramePr>
        <p:xfrm>
          <a:off x="1616148" y="1641136"/>
          <a:ext cx="6003851" cy="3819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7" name="Egyenes összekötő nyíllal 6">
            <a:extLst>
              <a:ext uri="{FF2B5EF4-FFF2-40B4-BE49-F238E27FC236}">
                <a16:creationId xmlns:a16="http://schemas.microsoft.com/office/drawing/2014/main" id="{3DCA41A5-6A54-4B32-2D86-49C940FABAA7}"/>
              </a:ext>
            </a:extLst>
          </p:cNvPr>
          <p:cNvCxnSpPr>
            <a:cxnSpLocks/>
          </p:cNvCxnSpPr>
          <p:nvPr/>
        </p:nvCxnSpPr>
        <p:spPr>
          <a:xfrm flipH="1">
            <a:off x="3359888" y="2392326"/>
            <a:ext cx="733647" cy="6911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nyíllal 7">
            <a:extLst>
              <a:ext uri="{FF2B5EF4-FFF2-40B4-BE49-F238E27FC236}">
                <a16:creationId xmlns:a16="http://schemas.microsoft.com/office/drawing/2014/main" id="{72F93E3C-0870-91AD-C47B-848B47CBE27C}"/>
              </a:ext>
            </a:extLst>
          </p:cNvPr>
          <p:cNvCxnSpPr>
            <a:cxnSpLocks/>
          </p:cNvCxnSpPr>
          <p:nvPr/>
        </p:nvCxnSpPr>
        <p:spPr>
          <a:xfrm>
            <a:off x="5050467" y="2323767"/>
            <a:ext cx="786808" cy="7596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5783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4D6B1E-252A-A18D-78A2-FC44ADE7A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80E516E2-5DE4-5808-746E-0C7D87F819A5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9FE4A545-00DA-30F0-E54B-B1E9FC2482E2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54392B83-446A-BCB5-9602-688704D52F45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1DDF54D5-B51D-6BC1-BBF4-A483E43CD4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7913B9E1-92E4-91FB-270F-D14AAA92F3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4229" y="2317901"/>
            <a:ext cx="7579920" cy="3211656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dirty="0"/>
              <a:t>Programkomponens Operátor: </a:t>
            </a:r>
            <a:r>
              <a:rPr lang="hu-HU" sz="2000" b="1" u="sng" dirty="0"/>
              <a:t>Magyar Hospice-Palliatív Egyesület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b="1" dirty="0"/>
              <a:t>Feladata: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hu-HU" dirty="0"/>
              <a:t>előkészítés és megvalósítás során egyaránt biztosítja a </a:t>
            </a:r>
            <a:r>
              <a:rPr lang="hu-HU" i="1" dirty="0"/>
              <a:t>szakmai támogatást és monitoring tevékenységet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hu-HU" dirty="0"/>
              <a:t>megvalósulást követően - </a:t>
            </a:r>
            <a:r>
              <a:rPr lang="hu-HU" i="1" dirty="0"/>
              <a:t>az összegyűjtött információk és a program eredményeinek elemzése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hu-HU" i="1" dirty="0"/>
              <a:t>záró tanulmány készítése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hu-HU" dirty="0"/>
              <a:t>hazai ernyőszervezetként biztosítja a </a:t>
            </a:r>
            <a:r>
              <a:rPr lang="hu-HU" i="1" dirty="0"/>
              <a:t>fejlesztések szakmai és módszertani összhangját.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endParaRPr lang="hu-HU" sz="1600" b="1" dirty="0"/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C98E7246-72CC-775A-C939-B37C9AB4F1BD}"/>
              </a:ext>
            </a:extLst>
          </p:cNvPr>
          <p:cNvSpPr/>
          <p:nvPr/>
        </p:nvSpPr>
        <p:spPr>
          <a:xfrm>
            <a:off x="746155" y="1277124"/>
            <a:ext cx="7876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PC2 - Integrált palliatív ellátási egységek minőségbiztosítása </a:t>
            </a:r>
          </a:p>
        </p:txBody>
      </p:sp>
    </p:spTree>
    <p:extLst>
      <p:ext uri="{BB962C8B-B14F-4D97-AF65-F5344CB8AC3E}">
        <p14:creationId xmlns:p14="http://schemas.microsoft.com/office/powerpoint/2010/main" val="174828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BD8C5-8BBC-4C64-ECBD-1A23008CF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64C3A817-AAC7-506E-886D-C0B3BC616000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A5710585-EDDC-887D-6B69-1FE5AA9E7412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F354713D-0CDE-16CD-3F5A-95A40BD7C017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CE91CF97-DBBA-AEA0-91B5-B9CCE0C0DF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7711FA39-490E-25BF-8682-8F59D69102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388" y="1641136"/>
            <a:ext cx="7971840" cy="3888421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dirty="0"/>
              <a:t>Programkomponens Operátor: </a:t>
            </a:r>
            <a:r>
              <a:rPr lang="hu-HU" sz="2000" b="1" u="sng" dirty="0"/>
              <a:t>Pécsi Tudományegyetem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b="1" dirty="0"/>
              <a:t>Feladata: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hu-HU" sz="1800" dirty="0"/>
              <a:t>pilot jelleggel </a:t>
            </a:r>
            <a:r>
              <a:rPr lang="hu-HU" sz="1800" i="1" dirty="0"/>
              <a:t>nappali palliatív ellátó központ </a:t>
            </a:r>
            <a:r>
              <a:rPr lang="hu-HU" sz="1800" dirty="0"/>
              <a:t>kerül kialakításra;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hu-HU" sz="1800" i="1" dirty="0"/>
              <a:t>új szolgáltatás</a:t>
            </a:r>
            <a:r>
              <a:rPr lang="hu-HU" sz="1800" dirty="0"/>
              <a:t>: orvosi, fizioterápiás és foglalkozási/zenei/művészeti terápia;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hu-HU" sz="1800" dirty="0"/>
              <a:t>hasonló helyzetben lévő betegekkel találkozások biztosítása barátságos szociális/klinikán kívüli környezetben;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hu-HU" sz="1800" dirty="0"/>
              <a:t>páciensek és családtagjaik a nappali központban </a:t>
            </a:r>
            <a:r>
              <a:rPr lang="hu-HU" sz="1800" i="1" dirty="0"/>
              <a:t>betegközpontú ellátása;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hu-HU" sz="1800" dirty="0"/>
              <a:t>Innovatív ellátási forma:</a:t>
            </a:r>
          </a:p>
          <a:p>
            <a:pPr marL="1257300" lvl="2" indent="-342900" algn="just">
              <a:buFont typeface="Arial" panose="020B0604020202020204" pitchFamily="34" charset="0"/>
              <a:buChar char="•"/>
            </a:pPr>
            <a:r>
              <a:rPr lang="hu-HU" dirty="0"/>
              <a:t>az otthon gondozott betegek egy napos ellátását,</a:t>
            </a:r>
          </a:p>
          <a:p>
            <a:pPr marL="1257300" lvl="2" indent="-342900" algn="just">
              <a:buFont typeface="Arial" panose="020B0604020202020204" pitchFamily="34" charset="0"/>
              <a:buChar char="•"/>
            </a:pPr>
            <a:r>
              <a:rPr lang="hu-HU" dirty="0"/>
              <a:t>jobb tüneti menedzsmentjét, </a:t>
            </a:r>
          </a:p>
          <a:p>
            <a:pPr marL="1257300" lvl="2" indent="-342900" algn="just">
              <a:buFont typeface="Arial" panose="020B0604020202020204" pitchFamily="34" charset="0"/>
              <a:buChar char="•"/>
            </a:pPr>
            <a:r>
              <a:rPr lang="hu-HU" dirty="0"/>
              <a:t>a beteg és családja pszichés támogatását, valamint</a:t>
            </a:r>
          </a:p>
          <a:p>
            <a:pPr marL="1257300" lvl="2" indent="-342900" algn="just">
              <a:buFont typeface="Arial" panose="020B0604020202020204" pitchFamily="34" charset="0"/>
              <a:buChar char="•"/>
            </a:pPr>
            <a:r>
              <a:rPr lang="hu-HU" dirty="0"/>
              <a:t>az osztályos intézeti ellátás tehermentesítését.</a:t>
            </a: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2BBB5D6D-B5B2-E6C1-F27E-D980ABB70A48}"/>
              </a:ext>
            </a:extLst>
          </p:cNvPr>
          <p:cNvSpPr/>
          <p:nvPr/>
        </p:nvSpPr>
        <p:spPr>
          <a:xfrm>
            <a:off x="3098455" y="1179471"/>
            <a:ext cx="29470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PC3 - Day </a:t>
            </a:r>
            <a:r>
              <a:rPr lang="hu-HU" sz="2400" b="1" dirty="0" err="1">
                <a:solidFill>
                  <a:srgbClr val="D60000"/>
                </a:solidFill>
              </a:rPr>
              <a:t>care</a:t>
            </a:r>
            <a:r>
              <a:rPr lang="hu-HU" sz="2400" b="1" dirty="0">
                <a:solidFill>
                  <a:srgbClr val="D60000"/>
                </a:solidFill>
              </a:rPr>
              <a:t> centre </a:t>
            </a:r>
          </a:p>
        </p:txBody>
      </p:sp>
    </p:spTree>
    <p:extLst>
      <p:ext uri="{BB962C8B-B14F-4D97-AF65-F5344CB8AC3E}">
        <p14:creationId xmlns:p14="http://schemas.microsoft.com/office/powerpoint/2010/main" val="2502739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5380D-7C57-F04E-35F1-9F2AE53A1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0AEDF0F8-1B1E-8AC6-3086-D3CDA35ABA3C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E74F3027-B561-6C7B-E1D5-91977C18A951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0C7821BD-9728-7774-E5B6-FB0D19A91A59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3FD9772E-559C-5BAF-E382-44C8EEEFF1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1EB62FC8-2A4D-D9F6-E114-1459BDB77C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4228" y="1641136"/>
            <a:ext cx="7759117" cy="3888421"/>
          </a:xfrm>
        </p:spPr>
        <p:txBody>
          <a:bodyPr>
            <a:noAutofit/>
          </a:bodyPr>
          <a:lstStyle/>
          <a:p>
            <a:pPr marL="342900" lvl="1" indent="-342900" algn="just">
              <a:buFont typeface="Arial" panose="020B0604020202020204" pitchFamily="34" charset="0"/>
              <a:buChar char="•"/>
            </a:pPr>
            <a:r>
              <a:rPr lang="hu-HU" b="1" dirty="0"/>
              <a:t>Kedvezményezettek: </a:t>
            </a:r>
          </a:p>
          <a:p>
            <a:pPr marL="800100" lvl="2" indent="-342900" algn="just">
              <a:buFont typeface="Arial" panose="020B0604020202020204" pitchFamily="34" charset="0"/>
              <a:buChar char="•"/>
            </a:pPr>
            <a:r>
              <a:rPr lang="hu-HU" dirty="0"/>
              <a:t>nyílt pályázati felhívás:</a:t>
            </a:r>
          </a:p>
          <a:p>
            <a:pPr marL="800100" lvl="2" indent="-342900" algn="just">
              <a:buFont typeface="Arial" panose="020B0604020202020204" pitchFamily="34" charset="0"/>
              <a:buChar char="•"/>
            </a:pPr>
            <a:r>
              <a:rPr lang="hu-HU" dirty="0"/>
              <a:t>államilag finanszírozott hospice szolgáltatásokat nyújtó otthoni ellátó, </a:t>
            </a:r>
          </a:p>
          <a:p>
            <a:pPr marL="800100" lvl="2" indent="-342900" algn="just">
              <a:buFont typeface="Arial" panose="020B0604020202020204" pitchFamily="34" charset="0"/>
              <a:buChar char="•"/>
            </a:pPr>
            <a:r>
              <a:rPr lang="hu-HU" dirty="0"/>
              <a:t>B) fejlesztés esetén: pilot, irányító vármegyei intézménnyel</a:t>
            </a:r>
          </a:p>
          <a:p>
            <a:pPr marL="357188" lvl="2" indent="-342900" algn="just">
              <a:buFont typeface="Arial" panose="020B0604020202020204" pitchFamily="34" charset="0"/>
              <a:buChar char="•"/>
            </a:pPr>
            <a:r>
              <a:rPr lang="hu-HU" sz="2000" b="1" dirty="0"/>
              <a:t>Szakmai tartalma:</a:t>
            </a:r>
          </a:p>
          <a:p>
            <a:pPr marL="471488" lvl="3" algn="just"/>
            <a:r>
              <a:rPr lang="hu-HU" sz="1800" i="1" u="sng" dirty="0"/>
              <a:t>A. fejlesztés - Otthoni hospice szolgáltatók szervezetfejlesztése</a:t>
            </a:r>
            <a:r>
              <a:rPr lang="hu-HU" sz="1800" dirty="0"/>
              <a:t>: </a:t>
            </a:r>
          </a:p>
          <a:p>
            <a:pPr marL="1271588" lvl="4" indent="-342900" algn="just">
              <a:buFont typeface="Arial" panose="020B0604020202020204" pitchFamily="34" charset="0"/>
              <a:buChar char="•"/>
            </a:pPr>
            <a:r>
              <a:rPr lang="hu-HU" dirty="0"/>
              <a:t>eszközparkjának fejlesztése</a:t>
            </a:r>
          </a:p>
          <a:p>
            <a:pPr marL="1271588" lvl="4" indent="-342900" algn="just">
              <a:buFont typeface="Arial" panose="020B0604020202020204" pitchFamily="34" charset="0"/>
              <a:buChar char="•"/>
            </a:pPr>
            <a:r>
              <a:rPr lang="hu-HU" dirty="0"/>
              <a:t>humán erőforrás kapacitásának bővítése: </a:t>
            </a:r>
          </a:p>
          <a:p>
            <a:pPr marL="1728788" lvl="5" indent="-342900" algn="just">
              <a:buFont typeface="Arial" panose="020B0604020202020204" pitchFamily="34" charset="0"/>
              <a:buChar char="•"/>
            </a:pPr>
            <a:r>
              <a:rPr lang="hu-HU" dirty="0"/>
              <a:t>továbbképzés és új egészségügyi dolgozók alkalmazása </a:t>
            </a:r>
          </a:p>
          <a:p>
            <a:pPr marL="471488" lvl="3" algn="just"/>
            <a:r>
              <a:rPr lang="hu-HU" sz="1800" i="1" u="sng" dirty="0"/>
              <a:t>B. fejlesztés - Gyógyászati segédeszköz-kölcsönzési szolgáltatás létrehozása</a:t>
            </a:r>
            <a:r>
              <a:rPr lang="hu-HU" sz="1800" dirty="0"/>
              <a:t>:</a:t>
            </a:r>
          </a:p>
          <a:p>
            <a:pPr marL="814388" lvl="3" indent="-342900" algn="just">
              <a:buFont typeface="Arial" panose="020B0604020202020204" pitchFamily="34" charset="0"/>
              <a:buChar char="•"/>
            </a:pPr>
            <a:r>
              <a:rPr lang="hu-HU" dirty="0"/>
              <a:t>otthoni szolgáltatók és kórházak együttműködése</a:t>
            </a:r>
          </a:p>
          <a:p>
            <a:pPr marL="1271588" lvl="4" indent="-342900" algn="just">
              <a:buFont typeface="Arial" panose="020B0604020202020204" pitchFamily="34" charset="0"/>
              <a:buChar char="•"/>
            </a:pPr>
            <a:r>
              <a:rPr lang="hu-HU" dirty="0"/>
              <a:t>eszközök bérbeadásának, működési kereteinek és folyamatainak kialakítása. </a:t>
            </a: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7D368C47-85AB-EB88-322A-209D6C1321E5}"/>
              </a:ext>
            </a:extLst>
          </p:cNvPr>
          <p:cNvSpPr/>
          <p:nvPr/>
        </p:nvSpPr>
        <p:spPr>
          <a:xfrm>
            <a:off x="1242402" y="1179471"/>
            <a:ext cx="66591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PC4 - Otthonápolási hospice szolgálatok fejlesztése</a:t>
            </a:r>
          </a:p>
        </p:txBody>
      </p:sp>
    </p:spTree>
    <p:extLst>
      <p:ext uri="{BB962C8B-B14F-4D97-AF65-F5344CB8AC3E}">
        <p14:creationId xmlns:p14="http://schemas.microsoft.com/office/powerpoint/2010/main" val="1234403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5B62C-AB65-4250-BD58-8A687AAD7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F0CD2D37-85D2-CB8F-5796-FA75BD880EDD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F0A94C38-A423-1C7E-5657-9C3173B1A62D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E5DE2793-96DB-A381-79FE-F41B382E304B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D289B135-5B73-8FEE-59ED-3740726EA9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92BD4713-CF98-D2F3-9537-C851734703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4229" y="2317901"/>
            <a:ext cx="7579920" cy="3211656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dirty="0"/>
              <a:t>Programkomponens Operátor: </a:t>
            </a:r>
            <a:r>
              <a:rPr lang="hu-HU" sz="2000" b="1" u="sng" dirty="0"/>
              <a:t>Országos Kórházi Főigazgatóság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2000" b="1" dirty="0"/>
              <a:t>Feladata: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1800" dirty="0"/>
              <a:t>szakemberek tudásszintjének növelése: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400" dirty="0"/>
              <a:t>háziorvosok vagy a kórházi onkológiai osztályok dolgozói részére;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1800" dirty="0"/>
              <a:t>hospice-palliatív továbbképzési programok;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1800" dirty="0"/>
              <a:t>szakemberek közötti együttműködés elősegítése;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hu-HU" sz="1800" dirty="0"/>
              <a:t>a hospice-palliatív ellátással kapcsolatos ismeretek bővítése: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hu-HU" sz="1400" dirty="0"/>
              <a:t> a lakosság, az érintett betegek és a családtagok részére. </a:t>
            </a:r>
          </a:p>
          <a:p>
            <a:pPr marL="342900" lvl="1" indent="-342900" algn="l">
              <a:buFont typeface="Arial" panose="020B0604020202020204" pitchFamily="34" charset="0"/>
              <a:buChar char="•"/>
            </a:pPr>
            <a:r>
              <a:rPr lang="hu-HU" sz="1800" dirty="0"/>
              <a:t>Tájékoztató kampány</a:t>
            </a: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53A2B4B6-E182-15A4-5D4D-576372DBCBCB}"/>
              </a:ext>
            </a:extLst>
          </p:cNvPr>
          <p:cNvSpPr/>
          <p:nvPr/>
        </p:nvSpPr>
        <p:spPr>
          <a:xfrm>
            <a:off x="1562356" y="1180686"/>
            <a:ext cx="58053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PC5 - Továbbképzés és tájékoztatókampány</a:t>
            </a:r>
          </a:p>
        </p:txBody>
      </p:sp>
    </p:spTree>
    <p:extLst>
      <p:ext uri="{BB962C8B-B14F-4D97-AF65-F5344CB8AC3E}">
        <p14:creationId xmlns:p14="http://schemas.microsoft.com/office/powerpoint/2010/main" val="1333967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8F57D-D305-333B-BCDA-102BEC6D5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35A6AE73-565D-9E2C-D698-3CCA037E8FDD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E1521F1E-BF67-B670-6613-A6A0B6E52A14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DE06EBA3-0B63-D591-77A7-5A5CB455EFB3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92AFD57F-9528-CE40-1D7B-005F42C623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73974E97-F4C8-A8CD-C8EA-466982E0AA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4229" y="1642581"/>
            <a:ext cx="7579920" cy="3886975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045210" algn="l"/>
              </a:tabLst>
            </a:pPr>
            <a:r>
              <a:rPr lang="hu-HU" sz="2000" i="1" u="sng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Cél -</a:t>
            </a:r>
            <a:r>
              <a:rPr lang="hu-HU" sz="2000" i="1" u="sng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integrált palliatív ellátási egységek kialakítása</a:t>
            </a:r>
            <a:r>
              <a:rPr lang="hu-HU" sz="20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hu-HU" sz="2000" dirty="0">
              <a:solidFill>
                <a:srgbClr val="00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045210" algn="l"/>
              </a:tabLst>
            </a:pPr>
            <a:r>
              <a:rPr lang="hu-HU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 palliatív ellátási igénnyel rendelkező betegek az aktuális állapotuknak, szükségleteiknek és kívánságaiknak megfelelő ellátásban részesüljenek, </a:t>
            </a: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045210" algn="l"/>
              </a:tabLst>
            </a:pPr>
            <a:r>
              <a:rPr lang="hu-HU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az egyes ellátási formák közötti átmenetek, betegutak biztosítottak legyenek.</a:t>
            </a:r>
          </a:p>
          <a:p>
            <a:pPr marL="342900" indent="-342900" algn="just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045210" algn="l"/>
              </a:tabLst>
            </a:pPr>
            <a:r>
              <a:rPr lang="hu-HU" sz="2000" i="1" u="sng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Eredménye</a:t>
            </a:r>
            <a:r>
              <a:rPr lang="hu-HU" sz="2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045210" algn="l"/>
              </a:tabLst>
            </a:pPr>
            <a:r>
              <a:rPr lang="hu-HU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szorosabb kommunikáció a különböző ellátási formák között;</a:t>
            </a:r>
          </a:p>
          <a:p>
            <a:pPr marL="800100" lvl="1" indent="-342900" algn="just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045210" algn="l"/>
              </a:tabLst>
            </a:pPr>
            <a:r>
              <a:rPr lang="hu-HU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betegutak racionalizálása.</a:t>
            </a:r>
            <a:endParaRPr lang="hu-HU" dirty="0">
              <a:effectLst/>
              <a:ea typeface="Arial" panose="020B0604020202020204" pitchFamily="34" charset="0"/>
            </a:endParaRPr>
          </a:p>
          <a:p>
            <a:pPr algn="l"/>
            <a:endParaRPr lang="hu-HU" b="1" dirty="0">
              <a:solidFill>
                <a:srgbClr val="FF0000"/>
              </a:solidFill>
            </a:endParaRP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E59D9415-B6FA-C9F2-7E94-200BCEE4B6CB}"/>
              </a:ext>
            </a:extLst>
          </p:cNvPr>
          <p:cNvSpPr/>
          <p:nvPr/>
        </p:nvSpPr>
        <p:spPr>
          <a:xfrm>
            <a:off x="1568613" y="1180916"/>
            <a:ext cx="67217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>
                <a:solidFill>
                  <a:srgbClr val="D60000"/>
                </a:solidFill>
              </a:rPr>
              <a:t>PC1 - Integrált palliatív ellátási egységek kialakítása</a:t>
            </a:r>
          </a:p>
        </p:txBody>
      </p:sp>
    </p:spTree>
    <p:extLst>
      <p:ext uri="{BB962C8B-B14F-4D97-AF65-F5344CB8AC3E}">
        <p14:creationId xmlns:p14="http://schemas.microsoft.com/office/powerpoint/2010/main" val="2901689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C961C4-0E7A-834E-D1DD-07E67E872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A4218330-57F3-636E-A2D1-CD9E46972A3D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73D025C9-F145-8A64-36AA-3481FFCBE20B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C9CBE407-CB81-971B-668E-1FB2CBE5A7C7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90C50870-AB49-A0B2-09C5-DD2DB25233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A3C2A1B9-9848-495E-A2A9-09C0CE4588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4229" y="1594969"/>
            <a:ext cx="7579920" cy="3934587"/>
          </a:xfrm>
        </p:spPr>
        <p:txBody>
          <a:bodyPr>
            <a:noAutofit/>
          </a:bodyPr>
          <a:lstStyle/>
          <a:p>
            <a:pPr indent="0" algn="just">
              <a:lnSpc>
                <a:spcPct val="100000"/>
              </a:lnSpc>
              <a:spcAft>
                <a:spcPts val="600"/>
              </a:spcAft>
              <a:buNone/>
            </a:pPr>
            <a:r>
              <a:rPr lang="hu-HU" sz="2000" dirty="0"/>
              <a:t>Az integrált palliatív egységek elemei </a:t>
            </a:r>
          </a:p>
          <a:p>
            <a:pPr indent="228600" algn="just">
              <a:lnSpc>
                <a:spcPct val="100000"/>
              </a:lnSpc>
              <a:spcAft>
                <a:spcPts val="600"/>
              </a:spcAft>
            </a:pPr>
            <a:r>
              <a:rPr lang="hu-HU" sz="1800" b="1" dirty="0"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(1) klinikai palliatív mobil team működtetése; </a:t>
            </a:r>
            <a:endParaRPr lang="hu-HU" sz="1800" b="1" dirty="0">
              <a:effectLst/>
              <a:ea typeface="Arial" panose="020B0604020202020204" pitchFamily="34" charset="0"/>
            </a:endParaRPr>
          </a:p>
          <a:p>
            <a:pPr indent="228600" algn="just">
              <a:lnSpc>
                <a:spcPct val="100000"/>
              </a:lnSpc>
              <a:spcAft>
                <a:spcPts val="600"/>
              </a:spcAft>
            </a:pPr>
            <a:r>
              <a:rPr lang="hu-HU" sz="1800" b="1" dirty="0"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(2) palliatív járóbeteg szakrendelés működtetése; </a:t>
            </a:r>
            <a:endParaRPr lang="hu-HU" sz="1800" b="1" dirty="0">
              <a:effectLst/>
              <a:ea typeface="Arial" panose="020B0604020202020204" pitchFamily="34" charset="0"/>
            </a:endParaRPr>
          </a:p>
          <a:p>
            <a:pPr indent="228600" algn="just">
              <a:lnSpc>
                <a:spcPct val="100000"/>
              </a:lnSpc>
              <a:spcAft>
                <a:spcPts val="600"/>
              </a:spcAft>
            </a:pPr>
            <a:r>
              <a:rPr lang="hu-HU" sz="1800" b="1" dirty="0"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(3) fekvőbeteg ellátással működtetett aktív palliatív ágyak, </a:t>
            </a:r>
            <a:endParaRPr lang="hu-HU" sz="1800" b="1" dirty="0">
              <a:effectLst/>
              <a:ea typeface="Arial" panose="020B0604020202020204" pitchFamily="34" charset="0"/>
            </a:endParaRPr>
          </a:p>
          <a:p>
            <a:pPr indent="228600" algn="just">
              <a:lnSpc>
                <a:spcPct val="100000"/>
              </a:lnSpc>
              <a:spcAft>
                <a:spcPts val="600"/>
              </a:spcAft>
            </a:pPr>
            <a:r>
              <a:rPr lang="hu-HU" sz="1800" i="1" dirty="0"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(4) otthoni hospice ellátó(k), </a:t>
            </a:r>
            <a:endParaRPr lang="hu-HU" sz="1800" dirty="0">
              <a:effectLst/>
              <a:ea typeface="Arial" panose="020B0604020202020204" pitchFamily="34" charset="0"/>
            </a:endParaRPr>
          </a:p>
          <a:p>
            <a:pPr indent="228600" algn="just">
              <a:lnSpc>
                <a:spcPct val="100000"/>
              </a:lnSpc>
              <a:spcAft>
                <a:spcPts val="600"/>
              </a:spcAft>
            </a:pPr>
            <a:r>
              <a:rPr lang="hu-HU" sz="1800" i="1" dirty="0"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(5) intézeti hospice ellátó(k). </a:t>
            </a:r>
            <a:endParaRPr lang="hu-HU" sz="1800" dirty="0">
              <a:effectLst/>
              <a:ea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Aft>
                <a:spcPts val="600"/>
              </a:spcAft>
            </a:pPr>
            <a:r>
              <a:rPr lang="hu-HU" sz="2000" dirty="0"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Az integrált palliatív egység 1-3. elemei - </a:t>
            </a:r>
            <a:r>
              <a:rPr lang="hu-HU" sz="2000" b="1" i="1" dirty="0"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klinikai palliatív mobil team, palliatív járóbeteg szakrendelés, fekvőbeteg ellátással működtetett aktív palliatív ágyak </a:t>
            </a:r>
            <a:r>
              <a:rPr lang="hu-HU" sz="2000" dirty="0">
                <a:effectLst/>
                <a:ea typeface="Arial" panose="020B0604020202020204" pitchFamily="34" charset="0"/>
                <a:cs typeface="Times New Roman" panose="02020603050405020304" pitchFamily="18" charset="0"/>
              </a:rPr>
              <a:t>- kialakítására kerülhet sor.</a:t>
            </a:r>
            <a:endParaRPr lang="hu-HU" b="1" dirty="0">
              <a:solidFill>
                <a:srgbClr val="FF0000"/>
              </a:solidFill>
            </a:endParaRP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847D8BAC-AA24-576F-34B7-5BB6AAA81310}"/>
              </a:ext>
            </a:extLst>
          </p:cNvPr>
          <p:cNvSpPr/>
          <p:nvPr/>
        </p:nvSpPr>
        <p:spPr>
          <a:xfrm>
            <a:off x="1568613" y="1180916"/>
            <a:ext cx="67217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>
                <a:solidFill>
                  <a:srgbClr val="D60000"/>
                </a:solidFill>
              </a:rPr>
              <a:t>PC1 - Integrált palliatív ellátási egységek kialakítása</a:t>
            </a:r>
          </a:p>
        </p:txBody>
      </p:sp>
    </p:spTree>
    <p:extLst>
      <p:ext uri="{BB962C8B-B14F-4D97-AF65-F5344CB8AC3E}">
        <p14:creationId xmlns:p14="http://schemas.microsoft.com/office/powerpoint/2010/main" val="1094492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75C880-E146-0211-9818-FCC182AAFA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BF519FD9-7733-871B-5377-0BA45879C017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17A8BD55-18D4-647E-4947-BB2ADF88D411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14B5F869-193A-D6DF-2187-8647C9109A3D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CB82BD9A-5D83-53B0-5290-8438BD986E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id="{7804BF03-68AB-678C-B3D0-D4C6EBD2CDE4}"/>
              </a:ext>
            </a:extLst>
          </p:cNvPr>
          <p:cNvSpPr/>
          <p:nvPr/>
        </p:nvSpPr>
        <p:spPr>
          <a:xfrm>
            <a:off x="1082847" y="1227963"/>
            <a:ext cx="6993000" cy="463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solidFill>
                  <a:srgbClr val="D60000"/>
                </a:solidFill>
              </a:rPr>
              <a:t>PC1 - Integrált palliatív ellátási egységek kialakítása</a:t>
            </a:r>
          </a:p>
        </p:txBody>
      </p:sp>
      <p:pic>
        <p:nvPicPr>
          <p:cNvPr id="8" name="Ábra 3">
            <a:extLst>
              <a:ext uri="{FF2B5EF4-FFF2-40B4-BE49-F238E27FC236}">
                <a16:creationId xmlns:a16="http://schemas.microsoft.com/office/drawing/2014/main" id="{6BF8384D-6DBE-F91F-6DE8-5782F82872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92281" y="1739564"/>
            <a:ext cx="6545526" cy="3692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369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9E60A8-513F-4F3B-37BF-A30E027945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4ED452E4-87B5-5D6C-5515-D3100FF9DEBC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C578EDEA-D54F-97D3-E4D0-4BDA4F9EB200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8CC2E141-AE37-B91B-B960-2B371B4DDABF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A531DEBE-5581-7408-C691-95FF8055CF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3DCDB233-DFA1-2BC0-D595-CD455DEE38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4229" y="1594969"/>
            <a:ext cx="7579920" cy="3934587"/>
          </a:xfrm>
        </p:spPr>
        <p:txBody>
          <a:bodyPr>
            <a:noAutofit/>
          </a:bodyPr>
          <a:lstStyle/>
          <a:p>
            <a:pPr marL="457200" indent="-457200" algn="just">
              <a:lnSpc>
                <a:spcPct val="100000"/>
              </a:lnSpc>
              <a:spcAft>
                <a:spcPts val="600"/>
              </a:spcAft>
              <a:buAutoNum type="arabicPeriod"/>
            </a:pPr>
            <a:r>
              <a:rPr lang="hu-HU" sz="2000" u="sng" dirty="0"/>
              <a:t>Klinikai palliatív mobil team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infrastrukturális beruházások, eszközök beszerzése;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1 főállású koordinátor alkalmazása;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A klinikai palliatív mobil team módszertani keretének felállítása;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A szükséges humán erőforrás biztosítása;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A klinikai palliatív mobil team felállítása és folyamatos működtetése heti 40 órában;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a klinikai palliatív mobil team integrálása az e-medikai rendszerébe. </a:t>
            </a:r>
            <a:endParaRPr lang="hu-HU" sz="2000" u="sng" dirty="0"/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hu-HU" sz="2000" u="sng" dirty="0"/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0860DB54-BF80-2BF3-390B-99B759B24189}"/>
              </a:ext>
            </a:extLst>
          </p:cNvPr>
          <p:cNvSpPr/>
          <p:nvPr/>
        </p:nvSpPr>
        <p:spPr>
          <a:xfrm>
            <a:off x="1568613" y="1180916"/>
            <a:ext cx="67217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>
                <a:solidFill>
                  <a:srgbClr val="D60000"/>
                </a:solidFill>
              </a:rPr>
              <a:t>PC1 - Integrált palliatív ellátási egységek kialakítása</a:t>
            </a:r>
          </a:p>
        </p:txBody>
      </p:sp>
    </p:spTree>
    <p:extLst>
      <p:ext uri="{BB962C8B-B14F-4D97-AF65-F5344CB8AC3E}">
        <p14:creationId xmlns:p14="http://schemas.microsoft.com/office/powerpoint/2010/main" val="3667628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2C622-F395-C1FB-7182-C34896889A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C506498C-EF1C-84CF-8439-5A109041578F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733EF9D6-6FEA-A187-9F8A-243CA2BF64CF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CC5C02DF-FD48-FC94-47C7-4C727A69DCE0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C60255FA-95D2-92FC-0815-752CB022BD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91521117-BAAD-2B54-705D-8A82B7D5B5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4229" y="1594969"/>
            <a:ext cx="7579920" cy="3934587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Aft>
                <a:spcPts val="600"/>
              </a:spcAft>
            </a:pPr>
            <a:r>
              <a:rPr lang="hu-HU" sz="2000" u="sng" dirty="0"/>
              <a:t>2. Palliatív járóbeteg szakrendelés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infrastrukturális beruházások, eszközök beszerzése;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A klinikai palliatív </a:t>
            </a:r>
            <a:r>
              <a:rPr lang="hu-HU" sz="2000"/>
              <a:t>járóbeteg szakrendelés módszertani </a:t>
            </a:r>
            <a:r>
              <a:rPr lang="hu-HU" sz="2000" dirty="0"/>
              <a:t>keretének felállítása;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A szükséges humán erőforrás biztosítása;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Palliatív járóbeteg szakrendelés elindítása és folyamatos működtetése heti minimum 10 órában;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a palliatív járóbeteg szakrendelés integrálása az e-medikai rendszerébe. </a:t>
            </a:r>
            <a:endParaRPr lang="hu-HU" sz="2000" u="sng" dirty="0"/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hu-HU" sz="2000" u="sng" dirty="0"/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3B38309F-43E1-33A3-569A-E6516F401679}"/>
              </a:ext>
            </a:extLst>
          </p:cNvPr>
          <p:cNvSpPr/>
          <p:nvPr/>
        </p:nvSpPr>
        <p:spPr>
          <a:xfrm>
            <a:off x="1568613" y="1180916"/>
            <a:ext cx="67217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>
                <a:solidFill>
                  <a:srgbClr val="D60000"/>
                </a:solidFill>
              </a:rPr>
              <a:t>PC1 - Integrált palliatív ellátási egységek kialakítása</a:t>
            </a:r>
          </a:p>
        </p:txBody>
      </p:sp>
    </p:spTree>
    <p:extLst>
      <p:ext uri="{BB962C8B-B14F-4D97-AF65-F5344CB8AC3E}">
        <p14:creationId xmlns:p14="http://schemas.microsoft.com/office/powerpoint/2010/main" val="936273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91BFE-7992-0E61-6C07-21666FD517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4825DC8F-F8E7-F692-1B85-9AD8187176A4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C445AD0E-5AD5-53EA-999B-09BED670A8BC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B83D8B80-3544-AF04-5B93-9823410026D3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77659E91-C18F-22EE-3DA6-AAC415A0CA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B83D9E2D-6B60-EE5F-8797-9EF84F25DD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4229" y="1594969"/>
            <a:ext cx="7579920" cy="3934587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Aft>
                <a:spcPts val="600"/>
              </a:spcAft>
            </a:pPr>
            <a:r>
              <a:rPr lang="hu-HU" sz="2000" u="sng" dirty="0"/>
              <a:t>3. Palliatív ágyak működtetése 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infrastrukturális beruházások, eszközök beszerzése;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Palliatív ágyak működési feltételeinek kialakítása;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A szükséges humán erőforrás biztosítása;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Palliatív végzettséggel rendelkező orvos alkalmazása;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Minimum 4 palliatív ágy rendelkezésre állásának biztosítása napi 24 órában;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a palliatív ágyak integrálása az e-medikai rendszerébe. </a:t>
            </a:r>
            <a:endParaRPr lang="hu-HU" sz="2000" u="sng" dirty="0"/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hu-HU" sz="2000" u="sng" dirty="0"/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4BAC80A1-08D3-3CE3-6535-0FD182473DD0}"/>
              </a:ext>
            </a:extLst>
          </p:cNvPr>
          <p:cNvSpPr/>
          <p:nvPr/>
        </p:nvSpPr>
        <p:spPr>
          <a:xfrm>
            <a:off x="1568613" y="1180916"/>
            <a:ext cx="67217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>
                <a:solidFill>
                  <a:srgbClr val="D60000"/>
                </a:solidFill>
              </a:rPr>
              <a:t>PC1 - Integrált palliatív ellátási egységek kialakítása</a:t>
            </a:r>
          </a:p>
        </p:txBody>
      </p:sp>
    </p:spTree>
    <p:extLst>
      <p:ext uri="{BB962C8B-B14F-4D97-AF65-F5344CB8AC3E}">
        <p14:creationId xmlns:p14="http://schemas.microsoft.com/office/powerpoint/2010/main" val="37615344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630AA-CB25-4EB1-384B-A03AB4B64D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>
            <a:extLst>
              <a:ext uri="{FF2B5EF4-FFF2-40B4-BE49-F238E27FC236}">
                <a16:creationId xmlns:a16="http://schemas.microsoft.com/office/drawing/2014/main" id="{21CF5C86-308B-3F99-1285-656814A7EDBD}"/>
              </a:ext>
            </a:extLst>
          </p:cNvPr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>
            <a:extLst>
              <a:ext uri="{FF2B5EF4-FFF2-40B4-BE49-F238E27FC236}">
                <a16:creationId xmlns:a16="http://schemas.microsoft.com/office/drawing/2014/main" id="{BB3FA405-CA96-3629-66AE-E4BE670DC4EF}"/>
              </a:ext>
            </a:extLst>
          </p:cNvPr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74887DA7-BA80-53D9-67FC-3339599B8766}"/>
              </a:ext>
            </a:extLst>
          </p:cNvPr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>
            <a:extLst>
              <a:ext uri="{FF2B5EF4-FFF2-40B4-BE49-F238E27FC236}">
                <a16:creationId xmlns:a16="http://schemas.microsoft.com/office/drawing/2014/main" id="{FCA118BA-A05E-C8D2-CA12-235E64A81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E0DD1E1A-ECBD-8E9F-0EAB-609A7EC507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4229" y="2007221"/>
            <a:ext cx="7579920" cy="3522335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Aft>
                <a:spcPts val="600"/>
              </a:spcAft>
            </a:pPr>
            <a:r>
              <a:rPr lang="hu-HU" sz="2000" u="sng" dirty="0"/>
              <a:t>4. Integrált működés megvalósítása 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gyakorlatok és eljárásrendek kidolgozása és bevezetése az ellátásba bevont szakemberek kommunikációjához;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a már meglévő elemek protokolljainak felülvizsgálása, valamint új protokollok kialakítása és bevezetése;</a:t>
            </a:r>
          </a:p>
          <a:p>
            <a:pPr marL="342900" indent="-342900" algn="just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u-HU" sz="2000" dirty="0"/>
              <a:t>intézményi szintű betegút-menedzsment kialakítása a hospice-palliatív betegek számára.</a:t>
            </a: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D2F22200-48B8-5305-D997-FE1D6551B5A9}"/>
              </a:ext>
            </a:extLst>
          </p:cNvPr>
          <p:cNvSpPr/>
          <p:nvPr/>
        </p:nvSpPr>
        <p:spPr>
          <a:xfrm>
            <a:off x="1568613" y="1180916"/>
            <a:ext cx="67217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b="1" dirty="0">
                <a:solidFill>
                  <a:srgbClr val="D60000"/>
                </a:solidFill>
              </a:rPr>
              <a:t>PC1 - Integrált palliatív ellátási egységek kialakítása</a:t>
            </a:r>
          </a:p>
        </p:txBody>
      </p:sp>
    </p:spTree>
    <p:extLst>
      <p:ext uri="{BB962C8B-B14F-4D97-AF65-F5344CB8AC3E}">
        <p14:creationId xmlns:p14="http://schemas.microsoft.com/office/powerpoint/2010/main" val="2894406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id="{298183F2-C43B-8748-072B-82095ADA85AB}"/>
              </a:ext>
            </a:extLst>
          </p:cNvPr>
          <p:cNvSpPr/>
          <p:nvPr/>
        </p:nvSpPr>
        <p:spPr>
          <a:xfrm>
            <a:off x="2462150" y="1497236"/>
            <a:ext cx="44610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A programkomponens indikátorai</a:t>
            </a:r>
          </a:p>
        </p:txBody>
      </p:sp>
      <p:graphicFrame>
        <p:nvGraphicFramePr>
          <p:cNvPr id="4" name="Táblázat 3">
            <a:extLst>
              <a:ext uri="{FF2B5EF4-FFF2-40B4-BE49-F238E27FC236}">
                <a16:creationId xmlns:a16="http://schemas.microsoft.com/office/drawing/2014/main" id="{1DD1B621-C423-9CF3-B25E-F310736B9D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4231275"/>
              </p:ext>
            </p:extLst>
          </p:nvPr>
        </p:nvGraphicFramePr>
        <p:xfrm>
          <a:off x="1494647" y="2070724"/>
          <a:ext cx="6154705" cy="3361182"/>
        </p:xfrm>
        <a:graphic>
          <a:graphicData uri="http://schemas.openxmlformats.org/drawingml/2006/table">
            <a:tbl>
              <a:tblPr/>
              <a:tblGrid>
                <a:gridCol w="1308571">
                  <a:extLst>
                    <a:ext uri="{9D8B030D-6E8A-4147-A177-3AD203B41FA5}">
                      <a16:colId xmlns:a16="http://schemas.microsoft.com/office/drawing/2014/main" val="3324746194"/>
                    </a:ext>
                  </a:extLst>
                </a:gridCol>
                <a:gridCol w="2564798">
                  <a:extLst>
                    <a:ext uri="{9D8B030D-6E8A-4147-A177-3AD203B41FA5}">
                      <a16:colId xmlns:a16="http://schemas.microsoft.com/office/drawing/2014/main" val="3600655967"/>
                    </a:ext>
                  </a:extLst>
                </a:gridCol>
                <a:gridCol w="2281336">
                  <a:extLst>
                    <a:ext uri="{9D8B030D-6E8A-4147-A177-3AD203B41FA5}">
                      <a16:colId xmlns:a16="http://schemas.microsoft.com/office/drawing/2014/main" val="321832907"/>
                    </a:ext>
                  </a:extLst>
                </a:gridCol>
              </a:tblGrid>
              <a:tr h="36472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PC1 - Integrált palliatív egységek</a:t>
                      </a:r>
                      <a:endParaRPr lang="hu-H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795" marR="10795" marT="107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9724014"/>
                  </a:ext>
                </a:extLst>
              </a:tr>
              <a:tr h="1782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Célkitűzés</a:t>
                      </a:r>
                      <a:endParaRPr lang="hu-H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795" marR="10795" marT="1079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600" b="1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Az integrált palliatív egységek bevezetése országszerte</a:t>
                      </a:r>
                      <a:endParaRPr lang="hu-HU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795" marR="10795" marT="1079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859545"/>
                  </a:ext>
                </a:extLst>
              </a:tr>
              <a:tr h="16468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Indikátor</a:t>
                      </a:r>
                      <a:endParaRPr lang="hu-H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795" marR="10795" marT="107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Azoknak az embereknek a száma, akiket elértek a fejlesztett egészségügyi ellátásokkal; azon tényleges esetek száma</a:t>
                      </a:r>
                      <a:r>
                        <a:rPr lang="hu-HU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amelyeket A mobil teamek kezelnek évente.</a:t>
                      </a:r>
                      <a:r>
                        <a:rPr lang="hu-HU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nemek szerinti bontásban.</a:t>
                      </a:r>
                    </a:p>
                  </a:txBody>
                  <a:tcPr marL="10795" marR="10795" marT="107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létrehozott </a:t>
                      </a:r>
                      <a:r>
                        <a:rPr lang="hu-HU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integrált palliatív ellátó egységek száma.</a:t>
                      </a:r>
                      <a:endParaRPr lang="hu-H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795" marR="10795" marT="107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7441922"/>
                  </a:ext>
                </a:extLst>
              </a:tr>
              <a:tr h="6498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600" b="1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Célérték</a:t>
                      </a:r>
                      <a:endParaRPr lang="hu-HU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795" marR="10795" marT="107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600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kiindulási állapot: 0 </a:t>
                      </a:r>
                      <a:br>
                        <a:rPr lang="hu-HU" sz="1600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hu-HU" sz="1600" b="1" kern="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cél: 6000</a:t>
                      </a:r>
                      <a:endParaRPr lang="hu-HU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795" marR="10795" marT="107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u-HU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kiindulási állapot: 0 </a:t>
                      </a:r>
                      <a:br>
                        <a:rPr lang="hu-HU" sz="16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hu-HU" sz="1600" b="1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cél: 7</a:t>
                      </a:r>
                      <a:endParaRPr lang="hu-HU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795" marR="10795" marT="107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05919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3936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id="{298183F2-C43B-8748-072B-82095ADA85AB}"/>
              </a:ext>
            </a:extLst>
          </p:cNvPr>
          <p:cNvSpPr/>
          <p:nvPr/>
        </p:nvSpPr>
        <p:spPr>
          <a:xfrm>
            <a:off x="3173365" y="1279613"/>
            <a:ext cx="28119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>
                <a:solidFill>
                  <a:srgbClr val="D60000"/>
                </a:solidFill>
              </a:rPr>
              <a:t>Kötelező indikátorok</a:t>
            </a:r>
          </a:p>
        </p:txBody>
      </p:sp>
      <p:graphicFrame>
        <p:nvGraphicFramePr>
          <p:cNvPr id="7" name="Táblázat 6">
            <a:extLst>
              <a:ext uri="{FF2B5EF4-FFF2-40B4-BE49-F238E27FC236}">
                <a16:creationId xmlns:a16="http://schemas.microsoft.com/office/drawing/2014/main" id="{0F524B5E-193B-39AB-FE5A-7274664C45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26990"/>
              </p:ext>
            </p:extLst>
          </p:nvPr>
        </p:nvGraphicFramePr>
        <p:xfrm>
          <a:off x="1474894" y="1790105"/>
          <a:ext cx="6419462" cy="362210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55402">
                  <a:extLst>
                    <a:ext uri="{9D8B030D-6E8A-4147-A177-3AD203B41FA5}">
                      <a16:colId xmlns:a16="http://schemas.microsoft.com/office/drawing/2014/main" val="1586677988"/>
                    </a:ext>
                  </a:extLst>
                </a:gridCol>
                <a:gridCol w="965435">
                  <a:extLst>
                    <a:ext uri="{9D8B030D-6E8A-4147-A177-3AD203B41FA5}">
                      <a16:colId xmlns:a16="http://schemas.microsoft.com/office/drawing/2014/main" val="3999274871"/>
                    </a:ext>
                  </a:extLst>
                </a:gridCol>
                <a:gridCol w="1278709">
                  <a:extLst>
                    <a:ext uri="{9D8B030D-6E8A-4147-A177-3AD203B41FA5}">
                      <a16:colId xmlns:a16="http://schemas.microsoft.com/office/drawing/2014/main" val="2468569114"/>
                    </a:ext>
                  </a:extLst>
                </a:gridCol>
                <a:gridCol w="1119916">
                  <a:extLst>
                    <a:ext uri="{9D8B030D-6E8A-4147-A177-3AD203B41FA5}">
                      <a16:colId xmlns:a16="http://schemas.microsoft.com/office/drawing/2014/main" val="2351682615"/>
                    </a:ext>
                  </a:extLst>
                </a:gridCol>
              </a:tblGrid>
              <a:tr h="60837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Indikátor neve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>
                          <a:effectLst/>
                        </a:rPr>
                        <a:t>Típus</a:t>
                      </a:r>
                      <a:endParaRPr lang="hu-HU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>
                          <a:effectLst/>
                        </a:rPr>
                        <a:t>Mértékegység</a:t>
                      </a:r>
                      <a:endParaRPr lang="hu-HU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>
                          <a:effectLst/>
                        </a:rPr>
                        <a:t>Célérték</a:t>
                      </a:r>
                      <a:endParaRPr lang="hu-HU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3137814"/>
                  </a:ext>
                </a:extLst>
              </a:tr>
              <a:tr h="42900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Létrehozott integrált palliatív egységek száma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>
                          <a:effectLst/>
                        </a:rPr>
                        <a:t>eredmény</a:t>
                      </a:r>
                      <a:endParaRPr lang="hu-HU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>
                          <a:effectLst/>
                        </a:rPr>
                        <a:t>db</a:t>
                      </a:r>
                      <a:endParaRPr lang="hu-HU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>
                          <a:effectLst/>
                        </a:rPr>
                        <a:t>1</a:t>
                      </a:r>
                      <a:endParaRPr lang="hu-HU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7213038"/>
                  </a:ext>
                </a:extLst>
              </a:tr>
              <a:tr h="32894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Működő palliatív mobil teamek száma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kimeneti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db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1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3960766"/>
                  </a:ext>
                </a:extLst>
              </a:tr>
              <a:tr h="64903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Azon személyek száma, akiket elértek a fejlesztett egészségügyi ellátással/ tevékenységekkel  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>
                          <a:effectLst/>
                        </a:rPr>
                        <a:t>eredmény</a:t>
                      </a:r>
                      <a:endParaRPr lang="hu-HU" sz="14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fő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900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8277873"/>
                  </a:ext>
                </a:extLst>
              </a:tr>
              <a:tr h="89299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Az integrált palliatív egységek számára kialakított szervezeti keretekkel rendelkező intézmények száma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kimeneti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db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1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5305242"/>
                  </a:ext>
                </a:extLst>
              </a:tr>
              <a:tr h="64774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Integrált palliatív egységeket támogató infrastruktúrát létrehozó szervezetek száma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kimeneti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db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  <a:tabLst>
                          <a:tab pos="1045210" algn="l"/>
                        </a:tabLst>
                      </a:pPr>
                      <a:r>
                        <a:rPr lang="hu-HU" sz="1400" dirty="0">
                          <a:effectLst/>
                        </a:rPr>
                        <a:t>1</a:t>
                      </a:r>
                      <a:endParaRPr lang="hu-HU" sz="14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6271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3445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 descr="Belugyminiszterium"/>
          <p:cNvPicPr/>
          <p:nvPr/>
        </p:nvPicPr>
        <p:blipFill rotWithShape="1">
          <a:blip r:embed="rId3"/>
          <a:srcRect l="36732" t="11193" r="37001" b="8440"/>
          <a:stretch/>
        </p:blipFill>
        <p:spPr bwMode="auto">
          <a:xfrm>
            <a:off x="3684822" y="155741"/>
            <a:ext cx="1560444" cy="1023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3" name="Egyenes összekötő 12"/>
          <p:cNvCxnSpPr/>
          <p:nvPr/>
        </p:nvCxnSpPr>
        <p:spPr>
          <a:xfrm>
            <a:off x="1773283" y="5529559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/>
          <p:nvPr/>
        </p:nvCxnSpPr>
        <p:spPr>
          <a:xfrm>
            <a:off x="1887583" y="1179471"/>
            <a:ext cx="538353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331" y="5627213"/>
            <a:ext cx="3737426" cy="1031899"/>
          </a:xfrm>
          <a:prstGeom prst="rect">
            <a:avLst/>
          </a:prstGeom>
        </p:spPr>
      </p:pic>
      <p:sp>
        <p:nvSpPr>
          <p:cNvPr id="6" name="Tartalom helye 5"/>
          <p:cNvSpPr>
            <a:spLocks noGrp="1"/>
          </p:cNvSpPr>
          <p:nvPr>
            <p:ph idx="1"/>
          </p:nvPr>
        </p:nvSpPr>
        <p:spPr>
          <a:xfrm>
            <a:off x="521694" y="1277123"/>
            <a:ext cx="7886700" cy="4154783"/>
          </a:xfrm>
        </p:spPr>
        <p:txBody>
          <a:bodyPr>
            <a:normAutofit lnSpcReduction="10000"/>
          </a:bodyPr>
          <a:lstStyle/>
          <a:p>
            <a:pPr marL="177800" indent="0" algn="ctr">
              <a:buNone/>
            </a:pPr>
            <a:endParaRPr lang="hu-HU" sz="1200" b="1" dirty="0"/>
          </a:p>
          <a:p>
            <a:pPr marL="177800" indent="0" algn="ctr">
              <a:buNone/>
            </a:pPr>
            <a:endParaRPr lang="hu-HU" sz="1200" b="1" dirty="0"/>
          </a:p>
          <a:p>
            <a:pPr marL="177800" indent="0" algn="ctr">
              <a:buNone/>
            </a:pPr>
            <a:endParaRPr lang="hu-HU" sz="1200" b="1" dirty="0"/>
          </a:p>
          <a:p>
            <a:pPr marL="177800" indent="0" algn="ctr">
              <a:buNone/>
            </a:pPr>
            <a:endParaRPr lang="hu-HU" sz="1200" b="1" dirty="0"/>
          </a:p>
          <a:p>
            <a:pPr marL="177800" indent="0" algn="ctr">
              <a:buNone/>
            </a:pPr>
            <a:endParaRPr lang="hu-HU" sz="1200" b="1" dirty="0"/>
          </a:p>
          <a:p>
            <a:pPr marL="177800" indent="0" algn="ctr">
              <a:buNone/>
            </a:pPr>
            <a:endParaRPr lang="hu-HU" sz="1200" b="1" dirty="0"/>
          </a:p>
          <a:p>
            <a:pPr marL="177800" indent="0" algn="ctr">
              <a:buNone/>
            </a:pPr>
            <a:r>
              <a:rPr lang="hu-HU" sz="2200" b="1" dirty="0"/>
              <a:t>Köszönöm a figyelmet és sikeres pályázást kívánok!</a:t>
            </a:r>
          </a:p>
          <a:p>
            <a:pPr marL="177800" indent="0" algn="ctr">
              <a:buNone/>
            </a:pPr>
            <a:endParaRPr lang="hu-HU" sz="1800" b="1" dirty="0"/>
          </a:p>
          <a:p>
            <a:pPr marL="177800" indent="0" algn="ctr">
              <a:buNone/>
            </a:pPr>
            <a:endParaRPr lang="hu-HU" sz="1800" b="1" dirty="0"/>
          </a:p>
          <a:p>
            <a:pPr marL="177800" indent="0" algn="r">
              <a:buNone/>
            </a:pPr>
            <a:endParaRPr lang="hu-HU" sz="1200" b="1" dirty="0"/>
          </a:p>
          <a:p>
            <a:pPr marL="177800" indent="0" algn="ctr">
              <a:buNone/>
            </a:pPr>
            <a:endParaRPr lang="hu-HU" sz="1600" b="1" dirty="0"/>
          </a:p>
          <a:p>
            <a:pPr marL="177800" indent="0" algn="ctr">
              <a:buNone/>
            </a:pPr>
            <a:endParaRPr lang="hu-HU" sz="1600" b="1" dirty="0"/>
          </a:p>
          <a:p>
            <a:pPr marL="177800" indent="0" algn="ctr">
              <a:buNone/>
            </a:pPr>
            <a:r>
              <a:rPr lang="hu-HU" sz="1600" b="1" dirty="0"/>
              <a:t>További információ</a:t>
            </a:r>
            <a:r>
              <a:rPr lang="hu-HU" sz="1600" dirty="0"/>
              <a:t>: </a:t>
            </a:r>
            <a:r>
              <a:rPr lang="hu-HU" sz="1600" dirty="0">
                <a:hlinkClick r:id="rId5"/>
              </a:rPr>
              <a:t>https://svajcialap.hu/palyazatok</a:t>
            </a:r>
            <a:endParaRPr lang="hu-HU" sz="1600" dirty="0"/>
          </a:p>
          <a:p>
            <a:pPr marL="0" indent="0">
              <a:buNone/>
            </a:pPr>
            <a:endParaRPr lang="hu-HU" sz="1200" dirty="0"/>
          </a:p>
          <a:p>
            <a:endParaRPr lang="hu-HU" dirty="0"/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2722355"/>
      </p:ext>
    </p:extLst>
  </p:cSld>
  <p:clrMapOvr>
    <a:masterClrMapping/>
  </p:clrMapOvr>
</p:sld>
</file>

<file path=ppt/theme/theme1.xml><?xml version="1.0" encoding="utf-8"?>
<a:theme xmlns:a="http://schemas.openxmlformats.org/drawingml/2006/main" name="Téma1">
  <a:themeElements>
    <a:clrScheme name="Office-té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é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éma1" id="{F2AA9194-9000-4AE4-B8DA-6965BFA2D2B8}" vid="{90296E65-607B-468D-8E69-871853DDF682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Téma1</Template>
  <TotalTime>3842</TotalTime>
  <Words>885</Words>
  <Application>Microsoft Office PowerPoint</Application>
  <PresentationFormat>Diavetítés a képernyőre (4:3 oldalarány)</PresentationFormat>
  <Paragraphs>177</Paragraphs>
  <Slides>17</Slides>
  <Notes>17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Téma1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>Egységes InfraStruktúra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alexandra.bognar@bm.gov.hu</dc:creator>
  <cp:lastModifiedBy>Hangodi Krisztina</cp:lastModifiedBy>
  <cp:revision>351</cp:revision>
  <cp:lastPrinted>2024-09-18T13:22:24Z</cp:lastPrinted>
  <dcterms:created xsi:type="dcterms:W3CDTF">2021-09-14T13:58:12Z</dcterms:created>
  <dcterms:modified xsi:type="dcterms:W3CDTF">2025-03-28T09:34:12Z</dcterms:modified>
</cp:coreProperties>
</file>