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323" r:id="rId3"/>
    <p:sldId id="376" r:id="rId4"/>
    <p:sldId id="377" r:id="rId5"/>
    <p:sldId id="378" r:id="rId6"/>
    <p:sldId id="371" r:id="rId7"/>
    <p:sldId id="372" r:id="rId8"/>
    <p:sldId id="374" r:id="rId9"/>
    <p:sldId id="379" r:id="rId10"/>
    <p:sldId id="341" r:id="rId11"/>
    <p:sldId id="353" r:id="rId12"/>
    <p:sldId id="354" r:id="rId13"/>
    <p:sldId id="355" r:id="rId14"/>
    <p:sldId id="345" r:id="rId15"/>
    <p:sldId id="375" r:id="rId16"/>
    <p:sldId id="358" r:id="rId17"/>
    <p:sldId id="373" r:id="rId18"/>
    <p:sldId id="344" r:id="rId19"/>
    <p:sldId id="351" r:id="rId20"/>
    <p:sldId id="348" r:id="rId21"/>
    <p:sldId id="349" r:id="rId22"/>
    <p:sldId id="352" r:id="rId23"/>
    <p:sldId id="361" r:id="rId24"/>
  </p:sldIdLst>
  <p:sldSz cx="12192000" cy="6858000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orponai Gergő dr." initials="KGd" lastIdx="1" clrIdx="0">
    <p:extLst>
      <p:ext uri="{19B8F6BF-5375-455C-9EA6-DF929625EA0E}">
        <p15:presenceInfo xmlns:p15="http://schemas.microsoft.com/office/powerpoint/2012/main" userId="S-1-5-21-2113114391-3995332292-685569162-47468" providerId="AD"/>
      </p:ext>
    </p:extLst>
  </p:cmAuthor>
  <p:cmAuthor id="2" name="Tóth József" initials="TJ" lastIdx="0" clrIdx="1">
    <p:extLst>
      <p:ext uri="{19B8F6BF-5375-455C-9EA6-DF929625EA0E}">
        <p15:presenceInfo xmlns:p15="http://schemas.microsoft.com/office/powerpoint/2012/main" userId="S-1-5-21-3769461705-3073137570-2650395420-148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11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8C1965-119D-4D2A-91F9-2A51CEC92DBC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923D336B-0E2A-48B7-B096-CE29B8C9678A}">
      <dgm:prSet phldrT="[Szöveg]" custT="1"/>
      <dgm:spPr/>
      <dgm:t>
        <a:bodyPr/>
        <a:lstStyle/>
        <a:p>
          <a:r>
            <a:rPr lang="hu-HU" sz="1200" b="1" dirty="0"/>
            <a:t>Befogadási kritériumok </a:t>
          </a:r>
        </a:p>
        <a:p>
          <a:r>
            <a:rPr lang="hu-HU" sz="1200" dirty="0"/>
            <a:t>7 + (5) munkanap</a:t>
          </a:r>
        </a:p>
      </dgm:t>
    </dgm:pt>
    <dgm:pt modelId="{A72A7A22-F248-4AEF-A283-5B9DEB23D091}" type="parTrans" cxnId="{77DC4E35-D0F7-4716-9CE9-D3F8AF9C7B12}">
      <dgm:prSet/>
      <dgm:spPr/>
      <dgm:t>
        <a:bodyPr/>
        <a:lstStyle/>
        <a:p>
          <a:endParaRPr lang="hu-HU"/>
        </a:p>
      </dgm:t>
    </dgm:pt>
    <dgm:pt modelId="{F647E0F7-4D54-438E-95F6-284B2871E197}" type="sibTrans" cxnId="{77DC4E35-D0F7-4716-9CE9-D3F8AF9C7B12}">
      <dgm:prSet/>
      <dgm:spPr/>
      <dgm:t>
        <a:bodyPr/>
        <a:lstStyle/>
        <a:p>
          <a:endParaRPr lang="hu-HU"/>
        </a:p>
      </dgm:t>
    </dgm:pt>
    <dgm:pt modelId="{EE9BDEDC-5140-415F-B7AE-E45FD4344F20}">
      <dgm:prSet phldrT="[Szöveg]" custT="1"/>
      <dgm:spPr/>
      <dgm:t>
        <a:bodyPr/>
        <a:lstStyle/>
        <a:p>
          <a:r>
            <a:rPr lang="hu-HU" sz="1400" b="1" dirty="0"/>
            <a:t>Formai ellenőrzés</a:t>
          </a:r>
        </a:p>
        <a:p>
          <a:r>
            <a:rPr lang="hu-HU" sz="1100" dirty="0"/>
            <a:t>7+(5)+5 munkanap</a:t>
          </a:r>
        </a:p>
      </dgm:t>
    </dgm:pt>
    <dgm:pt modelId="{1F0F6E2F-7803-4909-834C-7AB9DC53F211}" type="parTrans" cxnId="{B2F34185-7358-4C7C-9B1A-FE88AAFDFE4B}">
      <dgm:prSet/>
      <dgm:spPr/>
      <dgm:t>
        <a:bodyPr/>
        <a:lstStyle/>
        <a:p>
          <a:endParaRPr lang="hu-HU"/>
        </a:p>
      </dgm:t>
    </dgm:pt>
    <dgm:pt modelId="{D9762249-EC8B-4E8D-979F-C6B1F4AF9FDD}" type="sibTrans" cxnId="{B2F34185-7358-4C7C-9B1A-FE88AAFDFE4B}">
      <dgm:prSet/>
      <dgm:spPr/>
      <dgm:t>
        <a:bodyPr/>
        <a:lstStyle/>
        <a:p>
          <a:endParaRPr lang="hu-HU"/>
        </a:p>
      </dgm:t>
    </dgm:pt>
    <dgm:pt modelId="{AB5FBA82-E9AA-4241-BCC5-8B14F663FA9E}">
      <dgm:prSet phldrT="[Szöveg]" custT="1"/>
      <dgm:spPr/>
      <dgm:t>
        <a:bodyPr/>
        <a:lstStyle/>
        <a:p>
          <a:r>
            <a:rPr lang="hu-HU" sz="1200" b="1" dirty="0"/>
            <a:t>Szakmai értékelés</a:t>
          </a:r>
        </a:p>
        <a:p>
          <a:r>
            <a:rPr lang="hu-HU" sz="1100" dirty="0"/>
            <a:t>5 + (3) +15 munkanap</a:t>
          </a:r>
        </a:p>
      </dgm:t>
    </dgm:pt>
    <dgm:pt modelId="{B904539E-E976-49D8-8527-44F9A4E3EEC3}" type="parTrans" cxnId="{BF45A9C6-FB36-4901-B7F9-53205E34EBF9}">
      <dgm:prSet/>
      <dgm:spPr/>
      <dgm:t>
        <a:bodyPr/>
        <a:lstStyle/>
        <a:p>
          <a:endParaRPr lang="hu-HU"/>
        </a:p>
      </dgm:t>
    </dgm:pt>
    <dgm:pt modelId="{ADDE1FF1-1BEF-4CF3-B4F8-CDB213138189}" type="sibTrans" cxnId="{BF45A9C6-FB36-4901-B7F9-53205E34EBF9}">
      <dgm:prSet/>
      <dgm:spPr/>
      <dgm:t>
        <a:bodyPr/>
        <a:lstStyle/>
        <a:p>
          <a:endParaRPr lang="hu-HU"/>
        </a:p>
      </dgm:t>
    </dgm:pt>
    <dgm:pt modelId="{98EB47E7-C828-4F89-A50B-68DA8E28967B}">
      <dgm:prSet/>
      <dgm:spPr/>
      <dgm:t>
        <a:bodyPr/>
        <a:lstStyle/>
        <a:p>
          <a:r>
            <a:rPr lang="hu-HU" dirty="0"/>
            <a:t>Értékelő Bizottság</a:t>
          </a:r>
        </a:p>
      </dgm:t>
    </dgm:pt>
    <dgm:pt modelId="{3CCB27E2-1819-4C9E-95CB-D9C8B3F32416}" type="parTrans" cxnId="{8057B30B-6CC2-4CDD-B235-4FEF3A69A27D}">
      <dgm:prSet/>
      <dgm:spPr/>
      <dgm:t>
        <a:bodyPr/>
        <a:lstStyle/>
        <a:p>
          <a:endParaRPr lang="hu-HU"/>
        </a:p>
      </dgm:t>
    </dgm:pt>
    <dgm:pt modelId="{E5142D7F-0674-469E-AFB4-9B38C337A77F}" type="sibTrans" cxnId="{8057B30B-6CC2-4CDD-B235-4FEF3A69A27D}">
      <dgm:prSet/>
      <dgm:spPr/>
      <dgm:t>
        <a:bodyPr/>
        <a:lstStyle/>
        <a:p>
          <a:endParaRPr lang="hu-HU"/>
        </a:p>
      </dgm:t>
    </dgm:pt>
    <dgm:pt modelId="{0B11198A-8220-40B0-A1E7-A77A0F38B71A}">
      <dgm:prSet/>
      <dgm:spPr/>
      <dgm:t>
        <a:bodyPr/>
        <a:lstStyle/>
        <a:p>
          <a:r>
            <a:rPr lang="hu-HU" dirty="0"/>
            <a:t>PO </a:t>
          </a:r>
          <a:br>
            <a:rPr lang="hu-HU" dirty="0"/>
          </a:br>
          <a:r>
            <a:rPr lang="hu-HU" dirty="0"/>
            <a:t>döntés</a:t>
          </a:r>
        </a:p>
      </dgm:t>
    </dgm:pt>
    <dgm:pt modelId="{691476DB-1D00-4AAC-A70C-6E09C476DBCC}" type="parTrans" cxnId="{7ABCED5B-BD36-4A48-B328-87D8714300D5}">
      <dgm:prSet/>
      <dgm:spPr/>
      <dgm:t>
        <a:bodyPr/>
        <a:lstStyle/>
        <a:p>
          <a:endParaRPr lang="hu-HU"/>
        </a:p>
      </dgm:t>
    </dgm:pt>
    <dgm:pt modelId="{B5BB6900-B85E-4195-BD34-640C1C46B1F8}" type="sibTrans" cxnId="{7ABCED5B-BD36-4A48-B328-87D8714300D5}">
      <dgm:prSet/>
      <dgm:spPr/>
      <dgm:t>
        <a:bodyPr/>
        <a:lstStyle/>
        <a:p>
          <a:endParaRPr lang="hu-HU"/>
        </a:p>
      </dgm:t>
    </dgm:pt>
    <dgm:pt modelId="{A251C9FD-95D5-4131-9536-6F601B04AFEC}">
      <dgm:prSet/>
      <dgm:spPr/>
      <dgm:t>
        <a:bodyPr/>
        <a:lstStyle/>
        <a:p>
          <a:r>
            <a:rPr lang="hu-HU"/>
            <a:t>KSZ kiértesítés</a:t>
          </a:r>
          <a:endParaRPr lang="hu-HU" dirty="0"/>
        </a:p>
      </dgm:t>
    </dgm:pt>
    <dgm:pt modelId="{0F1339B8-B5B8-4E4D-A7B5-692254218854}" type="parTrans" cxnId="{012387F3-282D-4E3D-9D85-B5EBD41C67BA}">
      <dgm:prSet/>
      <dgm:spPr/>
      <dgm:t>
        <a:bodyPr/>
        <a:lstStyle/>
        <a:p>
          <a:endParaRPr lang="hu-HU"/>
        </a:p>
      </dgm:t>
    </dgm:pt>
    <dgm:pt modelId="{4E24D3D7-61C7-48C9-B71C-DAA542B9112E}" type="sibTrans" cxnId="{012387F3-282D-4E3D-9D85-B5EBD41C67BA}">
      <dgm:prSet/>
      <dgm:spPr/>
      <dgm:t>
        <a:bodyPr/>
        <a:lstStyle/>
        <a:p>
          <a:endParaRPr lang="hu-HU"/>
        </a:p>
      </dgm:t>
    </dgm:pt>
    <dgm:pt modelId="{694A60B3-86C0-4838-9F23-90D6A0B87103}" type="pres">
      <dgm:prSet presAssocID="{BF8C1965-119D-4D2A-91F9-2A51CEC92DBC}" presName="Name0" presStyleCnt="0">
        <dgm:presLayoutVars>
          <dgm:dir/>
          <dgm:animLvl val="lvl"/>
          <dgm:resizeHandles val="exact"/>
        </dgm:presLayoutVars>
      </dgm:prSet>
      <dgm:spPr/>
    </dgm:pt>
    <dgm:pt modelId="{79AE57E9-5921-4B09-B493-DDF76B9C0EDA}" type="pres">
      <dgm:prSet presAssocID="{923D336B-0E2A-48B7-B096-CE29B8C9678A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46329CA1-F372-408B-BDE8-BE17B8717584}" type="pres">
      <dgm:prSet presAssocID="{F647E0F7-4D54-438E-95F6-284B2871E197}" presName="parTxOnlySpace" presStyleCnt="0"/>
      <dgm:spPr/>
    </dgm:pt>
    <dgm:pt modelId="{8AE251EE-BDCF-4983-8A78-F944BC32D4A0}" type="pres">
      <dgm:prSet presAssocID="{EE9BDEDC-5140-415F-B7AE-E45FD4344F20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F25721BA-26A5-45AC-B683-25DEF4CA0E59}" type="pres">
      <dgm:prSet presAssocID="{D9762249-EC8B-4E8D-979F-C6B1F4AF9FDD}" presName="parTxOnlySpace" presStyleCnt="0"/>
      <dgm:spPr/>
    </dgm:pt>
    <dgm:pt modelId="{1E5A1891-7C2C-4E8B-8A94-D8A9FE41BD24}" type="pres">
      <dgm:prSet presAssocID="{AB5FBA82-E9AA-4241-BCC5-8B14F663FA9E}" presName="parTxOnly" presStyleLbl="node1" presStyleIdx="2" presStyleCnt="6" custScaleY="75148">
        <dgm:presLayoutVars>
          <dgm:chMax val="0"/>
          <dgm:chPref val="0"/>
          <dgm:bulletEnabled val="1"/>
        </dgm:presLayoutVars>
      </dgm:prSet>
      <dgm:spPr/>
    </dgm:pt>
    <dgm:pt modelId="{33045F87-2DD3-4763-B14F-A29061C9C654}" type="pres">
      <dgm:prSet presAssocID="{ADDE1FF1-1BEF-4CF3-B4F8-CDB213138189}" presName="parTxOnlySpace" presStyleCnt="0"/>
      <dgm:spPr/>
    </dgm:pt>
    <dgm:pt modelId="{6BE258ED-1728-486D-B4C5-4AE05CE45654}" type="pres">
      <dgm:prSet presAssocID="{98EB47E7-C828-4F89-A50B-68DA8E28967B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BC031C88-774C-48BF-885A-5C8E3DC502C4}" type="pres">
      <dgm:prSet presAssocID="{E5142D7F-0674-469E-AFB4-9B38C337A77F}" presName="parTxOnlySpace" presStyleCnt="0"/>
      <dgm:spPr/>
    </dgm:pt>
    <dgm:pt modelId="{F8A80015-94FD-4C9A-A2C9-25D4D69F686C}" type="pres">
      <dgm:prSet presAssocID="{0B11198A-8220-40B0-A1E7-A77A0F38B71A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12E3DE58-4903-45A8-8DAB-20779FDEB124}" type="pres">
      <dgm:prSet presAssocID="{B5BB6900-B85E-4195-BD34-640C1C46B1F8}" presName="parTxOnlySpace" presStyleCnt="0"/>
      <dgm:spPr/>
    </dgm:pt>
    <dgm:pt modelId="{BD6F6ECD-BF98-4760-9776-AB6A64EAF28B}" type="pres">
      <dgm:prSet presAssocID="{A251C9FD-95D5-4131-9536-6F601B04AFEC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8057B30B-6CC2-4CDD-B235-4FEF3A69A27D}" srcId="{BF8C1965-119D-4D2A-91F9-2A51CEC92DBC}" destId="{98EB47E7-C828-4F89-A50B-68DA8E28967B}" srcOrd="3" destOrd="0" parTransId="{3CCB27E2-1819-4C9E-95CB-D9C8B3F32416}" sibTransId="{E5142D7F-0674-469E-AFB4-9B38C337A77F}"/>
    <dgm:cxn modelId="{48F06732-4004-4EC3-9B85-49F5505C3FFC}" type="presOf" srcId="{A251C9FD-95D5-4131-9536-6F601B04AFEC}" destId="{BD6F6ECD-BF98-4760-9776-AB6A64EAF28B}" srcOrd="0" destOrd="0" presId="urn:microsoft.com/office/officeart/2005/8/layout/chevron1"/>
    <dgm:cxn modelId="{77DC4E35-D0F7-4716-9CE9-D3F8AF9C7B12}" srcId="{BF8C1965-119D-4D2A-91F9-2A51CEC92DBC}" destId="{923D336B-0E2A-48B7-B096-CE29B8C9678A}" srcOrd="0" destOrd="0" parTransId="{A72A7A22-F248-4AEF-A283-5B9DEB23D091}" sibTransId="{F647E0F7-4D54-438E-95F6-284B2871E197}"/>
    <dgm:cxn modelId="{B9B39A3E-04F6-4870-9501-EFE4478997E0}" type="presOf" srcId="{AB5FBA82-E9AA-4241-BCC5-8B14F663FA9E}" destId="{1E5A1891-7C2C-4E8B-8A94-D8A9FE41BD24}" srcOrd="0" destOrd="0" presId="urn:microsoft.com/office/officeart/2005/8/layout/chevron1"/>
    <dgm:cxn modelId="{7ABCED5B-BD36-4A48-B328-87D8714300D5}" srcId="{BF8C1965-119D-4D2A-91F9-2A51CEC92DBC}" destId="{0B11198A-8220-40B0-A1E7-A77A0F38B71A}" srcOrd="4" destOrd="0" parTransId="{691476DB-1D00-4AAC-A70C-6E09C476DBCC}" sibTransId="{B5BB6900-B85E-4195-BD34-640C1C46B1F8}"/>
    <dgm:cxn modelId="{EB6A5E65-5D56-48B6-B3E4-DDDAF693453E}" type="presOf" srcId="{BF8C1965-119D-4D2A-91F9-2A51CEC92DBC}" destId="{694A60B3-86C0-4838-9F23-90D6A0B87103}" srcOrd="0" destOrd="0" presId="urn:microsoft.com/office/officeart/2005/8/layout/chevron1"/>
    <dgm:cxn modelId="{477DAD55-416A-49A5-9DD6-498667E545CD}" type="presOf" srcId="{98EB47E7-C828-4F89-A50B-68DA8E28967B}" destId="{6BE258ED-1728-486D-B4C5-4AE05CE45654}" srcOrd="0" destOrd="0" presId="urn:microsoft.com/office/officeart/2005/8/layout/chevron1"/>
    <dgm:cxn modelId="{B2F34185-7358-4C7C-9B1A-FE88AAFDFE4B}" srcId="{BF8C1965-119D-4D2A-91F9-2A51CEC92DBC}" destId="{EE9BDEDC-5140-415F-B7AE-E45FD4344F20}" srcOrd="1" destOrd="0" parTransId="{1F0F6E2F-7803-4909-834C-7AB9DC53F211}" sibTransId="{D9762249-EC8B-4E8D-979F-C6B1F4AF9FDD}"/>
    <dgm:cxn modelId="{5A6C19A3-1741-4064-A186-334E14B715FB}" type="presOf" srcId="{0B11198A-8220-40B0-A1E7-A77A0F38B71A}" destId="{F8A80015-94FD-4C9A-A2C9-25D4D69F686C}" srcOrd="0" destOrd="0" presId="urn:microsoft.com/office/officeart/2005/8/layout/chevron1"/>
    <dgm:cxn modelId="{BF45A9C6-FB36-4901-B7F9-53205E34EBF9}" srcId="{BF8C1965-119D-4D2A-91F9-2A51CEC92DBC}" destId="{AB5FBA82-E9AA-4241-BCC5-8B14F663FA9E}" srcOrd="2" destOrd="0" parTransId="{B904539E-E976-49D8-8527-44F9A4E3EEC3}" sibTransId="{ADDE1FF1-1BEF-4CF3-B4F8-CDB213138189}"/>
    <dgm:cxn modelId="{584A31D2-FF99-41AC-B129-FEC81A643E44}" type="presOf" srcId="{923D336B-0E2A-48B7-B096-CE29B8C9678A}" destId="{79AE57E9-5921-4B09-B493-DDF76B9C0EDA}" srcOrd="0" destOrd="0" presId="urn:microsoft.com/office/officeart/2005/8/layout/chevron1"/>
    <dgm:cxn modelId="{012387F3-282D-4E3D-9D85-B5EBD41C67BA}" srcId="{BF8C1965-119D-4D2A-91F9-2A51CEC92DBC}" destId="{A251C9FD-95D5-4131-9536-6F601B04AFEC}" srcOrd="5" destOrd="0" parTransId="{0F1339B8-B5B8-4E4D-A7B5-692254218854}" sibTransId="{4E24D3D7-61C7-48C9-B71C-DAA542B9112E}"/>
    <dgm:cxn modelId="{E9AF5CF8-3769-4966-B572-F11BE330153F}" type="presOf" srcId="{EE9BDEDC-5140-415F-B7AE-E45FD4344F20}" destId="{8AE251EE-BDCF-4983-8A78-F944BC32D4A0}" srcOrd="0" destOrd="0" presId="urn:microsoft.com/office/officeart/2005/8/layout/chevron1"/>
    <dgm:cxn modelId="{D38452F0-D543-4E48-A0B5-AEF97FA69EFC}" type="presParOf" srcId="{694A60B3-86C0-4838-9F23-90D6A0B87103}" destId="{79AE57E9-5921-4B09-B493-DDF76B9C0EDA}" srcOrd="0" destOrd="0" presId="urn:microsoft.com/office/officeart/2005/8/layout/chevron1"/>
    <dgm:cxn modelId="{95B5E131-E523-4B8E-8946-D4124B79747E}" type="presParOf" srcId="{694A60B3-86C0-4838-9F23-90D6A0B87103}" destId="{46329CA1-F372-408B-BDE8-BE17B8717584}" srcOrd="1" destOrd="0" presId="urn:microsoft.com/office/officeart/2005/8/layout/chevron1"/>
    <dgm:cxn modelId="{40210AA2-A5C0-4C7E-9116-AD9D856407EE}" type="presParOf" srcId="{694A60B3-86C0-4838-9F23-90D6A0B87103}" destId="{8AE251EE-BDCF-4983-8A78-F944BC32D4A0}" srcOrd="2" destOrd="0" presId="urn:microsoft.com/office/officeart/2005/8/layout/chevron1"/>
    <dgm:cxn modelId="{B66BF6DD-12E1-41CF-8029-340E42AC3ECF}" type="presParOf" srcId="{694A60B3-86C0-4838-9F23-90D6A0B87103}" destId="{F25721BA-26A5-45AC-B683-25DEF4CA0E59}" srcOrd="3" destOrd="0" presId="urn:microsoft.com/office/officeart/2005/8/layout/chevron1"/>
    <dgm:cxn modelId="{6ED2E811-6DF9-4D35-B19A-0C3A3E5687D7}" type="presParOf" srcId="{694A60B3-86C0-4838-9F23-90D6A0B87103}" destId="{1E5A1891-7C2C-4E8B-8A94-D8A9FE41BD24}" srcOrd="4" destOrd="0" presId="urn:microsoft.com/office/officeart/2005/8/layout/chevron1"/>
    <dgm:cxn modelId="{9C862E04-8F13-4E24-AEEB-7EDD8FE273DA}" type="presParOf" srcId="{694A60B3-86C0-4838-9F23-90D6A0B87103}" destId="{33045F87-2DD3-4763-B14F-A29061C9C654}" srcOrd="5" destOrd="0" presId="urn:microsoft.com/office/officeart/2005/8/layout/chevron1"/>
    <dgm:cxn modelId="{A692A61E-D0D4-4AAF-8D0D-24E074B0DF90}" type="presParOf" srcId="{694A60B3-86C0-4838-9F23-90D6A0B87103}" destId="{6BE258ED-1728-486D-B4C5-4AE05CE45654}" srcOrd="6" destOrd="0" presId="urn:microsoft.com/office/officeart/2005/8/layout/chevron1"/>
    <dgm:cxn modelId="{DA4AAD2C-0FFB-45BC-8FD8-CBBF2B966AED}" type="presParOf" srcId="{694A60B3-86C0-4838-9F23-90D6A0B87103}" destId="{BC031C88-774C-48BF-885A-5C8E3DC502C4}" srcOrd="7" destOrd="0" presId="urn:microsoft.com/office/officeart/2005/8/layout/chevron1"/>
    <dgm:cxn modelId="{905A1E2F-B04D-40CA-B2FB-E635E18450ED}" type="presParOf" srcId="{694A60B3-86C0-4838-9F23-90D6A0B87103}" destId="{F8A80015-94FD-4C9A-A2C9-25D4D69F686C}" srcOrd="8" destOrd="0" presId="urn:microsoft.com/office/officeart/2005/8/layout/chevron1"/>
    <dgm:cxn modelId="{AEA7722E-D014-42BA-9722-77303B3B223A}" type="presParOf" srcId="{694A60B3-86C0-4838-9F23-90D6A0B87103}" destId="{12E3DE58-4903-45A8-8DAB-20779FDEB124}" srcOrd="9" destOrd="0" presId="urn:microsoft.com/office/officeart/2005/8/layout/chevron1"/>
    <dgm:cxn modelId="{AC0A9662-50ED-4FBD-89E8-04D094A34D74}" type="presParOf" srcId="{694A60B3-86C0-4838-9F23-90D6A0B87103}" destId="{BD6F6ECD-BF98-4760-9776-AB6A64EAF28B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AE57E9-5921-4B09-B493-DDF76B9C0EDA}">
      <dsp:nvSpPr>
        <dsp:cNvPr id="0" name=""/>
        <dsp:cNvSpPr/>
      </dsp:nvSpPr>
      <dsp:spPr>
        <a:xfrm>
          <a:off x="5134" y="280769"/>
          <a:ext cx="1910060" cy="7640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b="1" kern="1200" dirty="0"/>
            <a:t>Befogadási kritériumok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7 + (5) munkanap</a:t>
          </a:r>
        </a:p>
      </dsp:txBody>
      <dsp:txXfrm>
        <a:off x="387146" y="280769"/>
        <a:ext cx="1146036" cy="764024"/>
      </dsp:txXfrm>
    </dsp:sp>
    <dsp:sp modelId="{8AE251EE-BDCF-4983-8A78-F944BC32D4A0}">
      <dsp:nvSpPr>
        <dsp:cNvPr id="0" name=""/>
        <dsp:cNvSpPr/>
      </dsp:nvSpPr>
      <dsp:spPr>
        <a:xfrm>
          <a:off x="1724188" y="280769"/>
          <a:ext cx="1910060" cy="7640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400" b="1" kern="1200" dirty="0"/>
            <a:t>Formai ellenőrzés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100" kern="1200" dirty="0"/>
            <a:t>7+(5)+5 munkanap</a:t>
          </a:r>
        </a:p>
      </dsp:txBody>
      <dsp:txXfrm>
        <a:off x="2106200" y="280769"/>
        <a:ext cx="1146036" cy="764024"/>
      </dsp:txXfrm>
    </dsp:sp>
    <dsp:sp modelId="{1E5A1891-7C2C-4E8B-8A94-D8A9FE41BD24}">
      <dsp:nvSpPr>
        <dsp:cNvPr id="0" name=""/>
        <dsp:cNvSpPr/>
      </dsp:nvSpPr>
      <dsp:spPr>
        <a:xfrm>
          <a:off x="3443242" y="375707"/>
          <a:ext cx="1910060" cy="57414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b="1" kern="1200" dirty="0"/>
            <a:t>Szakmai értékelés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100" kern="1200" dirty="0"/>
            <a:t>5 + (3) +15 munkanap</a:t>
          </a:r>
        </a:p>
      </dsp:txBody>
      <dsp:txXfrm>
        <a:off x="3730316" y="375707"/>
        <a:ext cx="1335912" cy="574148"/>
      </dsp:txXfrm>
    </dsp:sp>
    <dsp:sp modelId="{6BE258ED-1728-486D-B4C5-4AE05CE45654}">
      <dsp:nvSpPr>
        <dsp:cNvPr id="0" name=""/>
        <dsp:cNvSpPr/>
      </dsp:nvSpPr>
      <dsp:spPr>
        <a:xfrm>
          <a:off x="5162296" y="280769"/>
          <a:ext cx="1910060" cy="7640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kern="1200" dirty="0"/>
            <a:t>Értékelő Bizottság</a:t>
          </a:r>
        </a:p>
      </dsp:txBody>
      <dsp:txXfrm>
        <a:off x="5544308" y="280769"/>
        <a:ext cx="1146036" cy="764024"/>
      </dsp:txXfrm>
    </dsp:sp>
    <dsp:sp modelId="{F8A80015-94FD-4C9A-A2C9-25D4D69F686C}">
      <dsp:nvSpPr>
        <dsp:cNvPr id="0" name=""/>
        <dsp:cNvSpPr/>
      </dsp:nvSpPr>
      <dsp:spPr>
        <a:xfrm>
          <a:off x="6881351" y="280769"/>
          <a:ext cx="1910060" cy="7640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kern="1200" dirty="0"/>
            <a:t>PO </a:t>
          </a:r>
          <a:br>
            <a:rPr lang="hu-HU" sz="1900" kern="1200" dirty="0"/>
          </a:br>
          <a:r>
            <a:rPr lang="hu-HU" sz="1900" kern="1200" dirty="0"/>
            <a:t>döntés</a:t>
          </a:r>
        </a:p>
      </dsp:txBody>
      <dsp:txXfrm>
        <a:off x="7263363" y="280769"/>
        <a:ext cx="1146036" cy="764024"/>
      </dsp:txXfrm>
    </dsp:sp>
    <dsp:sp modelId="{BD6F6ECD-BF98-4760-9776-AB6A64EAF28B}">
      <dsp:nvSpPr>
        <dsp:cNvPr id="0" name=""/>
        <dsp:cNvSpPr/>
      </dsp:nvSpPr>
      <dsp:spPr>
        <a:xfrm>
          <a:off x="8600405" y="280769"/>
          <a:ext cx="1910060" cy="7640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kern="1200"/>
            <a:t>KSZ kiértesítés</a:t>
          </a:r>
          <a:endParaRPr lang="hu-HU" sz="1900" kern="1200" dirty="0"/>
        </a:p>
      </dsp:txBody>
      <dsp:txXfrm>
        <a:off x="8982417" y="280769"/>
        <a:ext cx="1146036" cy="7640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1225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10508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81421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61850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7452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5072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38454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05084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99201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46743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9823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06948-446C-47DE-AA96-FCEC15C0FB73}" type="datetimeFigureOut">
              <a:rPr lang="hu-HU" smtClean="0"/>
              <a:t>2025.02.03.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6D78A-165F-4B20-994C-73B1B83CFE3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87112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hris-system.hu/" TargetMode="External"/><Relationship Id="rId2" Type="http://schemas.openxmlformats.org/officeDocument/2006/relationships/hyperlink" Target="http://www.svajcialap.h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chrissupport@szechenyiprogramiroda.hu" TargetMode="External"/><Relationship Id="rId4" Type="http://schemas.openxmlformats.org/officeDocument/2006/relationships/hyperlink" Target="mailto:svajcialapmin@szechenyiprogramiroda.hu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#_ftn4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971550" y="1933575"/>
            <a:ext cx="9838333" cy="4512211"/>
          </a:xfrm>
        </p:spPr>
        <p:txBody>
          <a:bodyPr>
            <a:normAutofit/>
          </a:bodyPr>
          <a:lstStyle/>
          <a:p>
            <a:r>
              <a:rPr lang="hu-HU" sz="2800" b="1" dirty="0" err="1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  <a:ea typeface="+mj-ea"/>
                <a:cs typeface="Arial" panose="020B0604020202020204" pitchFamily="34" charset="0"/>
              </a:rPr>
              <a:t>Svájci-Magyar</a:t>
            </a:r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  <a:ea typeface="+mj-ea"/>
                <a:cs typeface="Arial" panose="020B0604020202020204" pitchFamily="34" charset="0"/>
              </a:rPr>
              <a:t> Együttműködési Program II. időszak</a:t>
            </a:r>
          </a:p>
          <a:p>
            <a:endParaRPr lang="hu-HU" sz="2800" b="1" dirty="0">
              <a:solidFill>
                <a:schemeClr val="accent5">
                  <a:lumMod val="75000"/>
                </a:schemeClr>
              </a:solidFill>
              <a:latin typeface="Book Antiqua" panose="02040602050305030304" pitchFamily="18" charset="0"/>
              <a:ea typeface="+mj-ea"/>
              <a:cs typeface="Arial" panose="020B0604020202020204" pitchFamily="34" charset="0"/>
            </a:endParaRPr>
          </a:p>
          <a:p>
            <a:r>
              <a:rPr lang="hu-HU" sz="2800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  <a:ea typeface="+mj-ea"/>
                <a:cs typeface="Arial" panose="020B0604020202020204" pitchFamily="34" charset="0"/>
              </a:rPr>
              <a:t>Információs nap az </a:t>
            </a:r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  <a:ea typeface="+mj-ea"/>
                <a:cs typeface="Arial" panose="020B0604020202020204" pitchFamily="34" charset="0"/>
              </a:rPr>
              <a:t>„Integrált palliatív ellátási egységek kialakítása” </a:t>
            </a:r>
          </a:p>
          <a:p>
            <a:r>
              <a:rPr lang="hu-HU" dirty="0"/>
              <a:t> </a:t>
            </a:r>
            <a:r>
              <a:rPr lang="hu-HU" sz="2800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  <a:ea typeface="+mj-ea"/>
                <a:cs typeface="Arial" panose="020B0604020202020204" pitchFamily="34" charset="0"/>
              </a:rPr>
              <a:t>című programkomponens komponens elemeit végrehajtó szervezetek kiválasztására  </a:t>
            </a:r>
          </a:p>
          <a:p>
            <a:pPr algn="l"/>
            <a:endParaRPr lang="hu-HU" sz="3600" b="1" dirty="0">
              <a:solidFill>
                <a:schemeClr val="accent5">
                  <a:lumMod val="75000"/>
                </a:schemeClr>
              </a:solidFill>
              <a:latin typeface="Book Antiqua" panose="02040602050305030304" pitchFamily="18" charset="0"/>
              <a:ea typeface="+mj-ea"/>
              <a:cs typeface="Arial" panose="020B0604020202020204" pitchFamily="34" charset="0"/>
            </a:endParaRPr>
          </a:p>
          <a:p>
            <a:pPr algn="just"/>
            <a:r>
              <a:rPr lang="hu-HU" sz="1500" b="1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  <a:cs typeface="Arial" panose="020B0604020202020204" pitchFamily="34" charset="0"/>
              </a:rPr>
              <a:t>	Horváth Gabriella					</a:t>
            </a:r>
            <a:r>
              <a:rPr lang="hu-HU" sz="1500" b="1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  <a:ea typeface="+mj-ea"/>
                <a:cs typeface="Arial" panose="020B0604020202020204" pitchFamily="34" charset="0"/>
              </a:rPr>
              <a:t>Orbán Gabriella</a:t>
            </a:r>
            <a:endParaRPr lang="hu-HU" sz="1500" b="1" dirty="0">
              <a:solidFill>
                <a:schemeClr val="accent5">
                  <a:lumMod val="75000"/>
                </a:schemeClr>
              </a:solidFill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/>
            <a:r>
              <a:rPr lang="hu-HU" sz="1500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  <a:cs typeface="Arial" panose="020B0604020202020204" pitchFamily="34" charset="0"/>
              </a:rPr>
              <a:t>       Vezető programkoordinátor				                   </a:t>
            </a:r>
            <a:r>
              <a:rPr lang="hu-HU" sz="1500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  <a:ea typeface="+mj-ea"/>
                <a:cs typeface="Arial" panose="020B0604020202020204" pitchFamily="34" charset="0"/>
              </a:rPr>
              <a:t>Projektmenedzser</a:t>
            </a:r>
          </a:p>
          <a:p>
            <a:r>
              <a:rPr lang="hu-HU" sz="1500" b="1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  <a:ea typeface="+mj-ea"/>
                <a:cs typeface="Arial" panose="020B0604020202020204" pitchFamily="34" charset="0"/>
              </a:rPr>
              <a:t>2025. február 4.</a:t>
            </a:r>
          </a:p>
          <a:p>
            <a:pPr algn="l"/>
            <a:endParaRPr lang="hu-HU" sz="1500" b="1" dirty="0">
              <a:solidFill>
                <a:schemeClr val="accent5">
                  <a:lumMod val="75000"/>
                </a:schemeClr>
              </a:solidFill>
              <a:latin typeface="Book Antiqua" panose="02040602050305030304" pitchFamily="18" charset="0"/>
              <a:ea typeface="+mj-ea"/>
              <a:cs typeface="Arial" panose="020B0604020202020204" pitchFamily="34" charset="0"/>
            </a:endParaRPr>
          </a:p>
          <a:p>
            <a:endParaRPr lang="hu-HU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l"/>
            <a:endParaRPr lang="hu-HU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l"/>
            <a:endParaRPr lang="hu-HU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endParaRPr lang="hu-HU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endParaRPr lang="hu-HU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p:pic>
        <p:nvPicPr>
          <p:cNvPr id="7" name="Kép 6" descr="\\gvvrdesktops02\gvvrdesktops02\SchmatovichF.v2\Desktop\Magyar logó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755965"/>
            <a:ext cx="2572841" cy="889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8373C55C-FCAE-4D7E-A838-BB78AA6285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357" y="897281"/>
            <a:ext cx="2742719" cy="59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176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D056025-4B93-4A87-AA9B-AC90A8295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pályázat benyújtása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67D04CF-6965-4454-A378-B1A2011278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5185"/>
            <a:ext cx="10515600" cy="4857226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Információ és dokumentumok: </a:t>
            </a:r>
          </a:p>
          <a:p>
            <a:pPr algn="just">
              <a:lnSpc>
                <a:spcPct val="100000"/>
              </a:lnSpc>
            </a:pPr>
            <a:r>
              <a:rPr lang="hu-HU" sz="2400" b="1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www.svajcialap.hu</a:t>
            </a:r>
            <a:endParaRPr lang="hu-HU" sz="2400" b="1" u="sng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hu-HU" sz="2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Beadási határidő: 2025. február 28. 12:00 óráig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hu-HU" sz="2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  Kizárólag elektronikusan a CHRIS rendszeren keresztül </a:t>
            </a:r>
            <a:r>
              <a:rPr lang="hu-HU" sz="2400" b="1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https://chris-system.hu</a:t>
            </a:r>
            <a:endParaRPr lang="hu-HU" sz="2400" b="1" u="sng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hu-HU" sz="2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hu-HU" sz="2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Magyar nyelven töltendő</a:t>
            </a:r>
          </a:p>
          <a:p>
            <a:pPr algn="just">
              <a:lnSpc>
                <a:spcPct val="100000"/>
              </a:lnSpc>
            </a:pPr>
            <a:endParaRPr lang="hu-HU" sz="2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hu-HU" sz="2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Kérdés esetén: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sz="2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szakmai kérdések:  </a:t>
            </a:r>
            <a:r>
              <a:rPr lang="hu-HU" dirty="0">
                <a:hlinkClick r:id="rId4"/>
              </a:rPr>
              <a:t>svajcialaphep@szechenyiprogramiroda.hu</a:t>
            </a:r>
            <a:endParaRPr lang="hu-HU" dirty="0"/>
          </a:p>
          <a:p>
            <a:pPr marL="0" indent="0">
              <a:buNone/>
            </a:pPr>
            <a:r>
              <a:rPr lang="hu-HU" sz="2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Rendszerrel</a:t>
            </a:r>
            <a:r>
              <a:rPr lang="hu-HU" dirty="0"/>
              <a:t> </a:t>
            </a:r>
            <a:r>
              <a:rPr lang="hu-HU" sz="2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kapcsolatos</a:t>
            </a:r>
            <a:r>
              <a:rPr lang="hu-HU" dirty="0"/>
              <a:t> </a:t>
            </a:r>
            <a:r>
              <a:rPr lang="hu-HU" sz="2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kérdések</a:t>
            </a:r>
            <a:r>
              <a:rPr lang="hu-HU" dirty="0"/>
              <a:t>: </a:t>
            </a:r>
            <a:r>
              <a:rPr lang="hu-HU" dirty="0">
                <a:hlinkClick r:id="rId5"/>
              </a:rPr>
              <a:t>chrissupport@szechenyiprogramiroda.hu</a:t>
            </a:r>
            <a:endParaRPr lang="hu-HU" dirty="0"/>
          </a:p>
          <a:p>
            <a:pPr marL="0" indent="0">
              <a:buNone/>
            </a:pPr>
            <a:endParaRPr lang="hu-HU" sz="2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GYIK </a:t>
            </a:r>
            <a:r>
              <a:rPr lang="hu-HU" sz="2400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www.svajcialap.hu/dokumentumok/egeszsegugy</a:t>
            </a:r>
          </a:p>
          <a:p>
            <a:pPr marL="0" indent="0">
              <a:buNone/>
            </a:pPr>
            <a:endParaRPr lang="hu-HU" dirty="0"/>
          </a:p>
          <a:p>
            <a:pPr marL="457200" lvl="1" indent="0">
              <a:buNone/>
            </a:pPr>
            <a:endParaRPr lang="hu-HU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90767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8C49E50A-4194-4B4D-B008-7E121DCBFE2A}"/>
              </a:ext>
            </a:extLst>
          </p:cNvPr>
          <p:cNvSpPr/>
          <p:nvPr/>
        </p:nvSpPr>
        <p:spPr>
          <a:xfrm>
            <a:off x="1069746" y="873668"/>
            <a:ext cx="97197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Támogatást igénylők köre:</a:t>
            </a:r>
            <a:endParaRPr lang="hu-HU" sz="3200" dirty="0"/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33048672-8E96-4338-8119-DCF460FD123D}"/>
              </a:ext>
            </a:extLst>
          </p:cNvPr>
          <p:cNvSpPr/>
          <p:nvPr/>
        </p:nvSpPr>
        <p:spPr>
          <a:xfrm>
            <a:off x="893851" y="2031999"/>
            <a:ext cx="9719734" cy="4679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Felhívás 3.1 pontja szerint</a:t>
            </a:r>
          </a:p>
          <a:p>
            <a:endParaRPr lang="hu-HU" sz="2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600"/>
              </a:spcAft>
              <a:tabLst>
                <a:tab pos="1045210" algn="l"/>
              </a:tabLst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állami </a:t>
            </a:r>
            <a:r>
              <a:rPr lang="hu-HU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finanszírozású</a:t>
            </a: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egészségügyi intézmények :</a:t>
            </a:r>
          </a:p>
          <a:p>
            <a:pPr marL="342900" lvl="0" indent="-342900" algn="just">
              <a:lnSpc>
                <a:spcPct val="107000"/>
              </a:lnSpc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1045210" algn="l"/>
              </a:tabLst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onkológiai fekvőbeteg-ellátást nyújtanak magas progresszivitási szinten (2A, 2B, 3A, 3B; pl. regionális vagy megyei központok) és fenntartóik, továbbá Országos Gyógyintézetek, amelyek hospice és/vagy palliatív ellátást biztosítanak és fenntartóik;</a:t>
            </a:r>
          </a:p>
          <a:p>
            <a:pPr marL="342900" lvl="0" indent="-342900" algn="just">
              <a:lnSpc>
                <a:spcPct val="107000"/>
              </a:lnSpc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1045210" algn="l"/>
              </a:tabLst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egyetemi klinikák, illetve ezek fenntartói.</a:t>
            </a:r>
          </a:p>
          <a:p>
            <a:pPr lvl="0" algn="ctr">
              <a:lnSpc>
                <a:spcPct val="107000"/>
              </a:lnSpc>
              <a:spcAft>
                <a:spcPts val="600"/>
              </a:spcAft>
              <a:tabLst>
                <a:tab pos="1045210" algn="l"/>
              </a:tabLst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GFO kódok:312, 563, 569</a:t>
            </a:r>
          </a:p>
          <a:p>
            <a:pPr marL="342900" lvl="0" indent="-342900" algn="just">
              <a:lnSpc>
                <a:spcPct val="107000"/>
              </a:lnSpc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1045210" algn="l"/>
              </a:tabLst>
            </a:pPr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1045210" algn="l"/>
              </a:tabLst>
            </a:pPr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CA1146A3-7210-4592-B25A-F5A9DFA8B0A1}"/>
              </a:ext>
            </a:extLst>
          </p:cNvPr>
          <p:cNvSpPr/>
          <p:nvPr/>
        </p:nvSpPr>
        <p:spPr>
          <a:xfrm>
            <a:off x="893851" y="5028340"/>
            <a:ext cx="98956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Támogatásban nem részesíthetők köre  F3.2</a:t>
            </a:r>
          </a:p>
          <a:p>
            <a:endParaRPr lang="hu-HU" sz="2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További általános feltételek F3.3</a:t>
            </a:r>
          </a:p>
          <a:p>
            <a:endParaRPr lang="hu-HU" sz="2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Területi korlátozás F7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3622484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C20CAD4-70D1-4E32-9C49-91DED8093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31564"/>
            <a:ext cx="10515600" cy="1171344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Igényelhető</a:t>
            </a:r>
            <a:r>
              <a:rPr lang="hu-H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támogatás </a:t>
            </a:r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(F4)</a:t>
            </a:r>
            <a:r>
              <a:rPr lang="hu-H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850D58B0-4956-413A-96FB-6D7B0A0A48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854437"/>
            <a:ext cx="10515600" cy="4930924"/>
          </a:xfrm>
        </p:spPr>
        <p:txBody>
          <a:bodyPr>
            <a:normAutofit fontScale="47500" lnSpcReduction="20000"/>
          </a:bodyPr>
          <a:lstStyle/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Vissza nem térítendő támogatás</a:t>
            </a:r>
          </a:p>
          <a:p>
            <a:endParaRPr lang="hu-HU" sz="28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Minimum 80 000 000 Ft, </a:t>
            </a:r>
          </a:p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Maximum 100 000 000 Ft, egy elem megvalósítása esetén</a:t>
            </a:r>
          </a:p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Maximum 150 000 000 Ft, két elem megvalósítása esetén</a:t>
            </a:r>
          </a:p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Maximum 200 000 000 Ft, három elem megvalósítása esetén</a:t>
            </a:r>
          </a:p>
          <a:p>
            <a:endParaRPr lang="hu-HU" sz="28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25% előleg igényelhető</a:t>
            </a:r>
          </a:p>
          <a:p>
            <a:endParaRPr lang="hu-HU" sz="28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Költségek elszámolása utófinanszírozással – 6 havonta benyújtandó előrehaladási jelentés</a:t>
            </a:r>
          </a:p>
          <a:p>
            <a:endParaRPr lang="hu-HU" sz="28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</a:pPr>
            <a:endParaRPr lang="hu-HU" sz="46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hu-HU" sz="51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Megvalósítás időszaka (F6)</a:t>
            </a:r>
          </a:p>
          <a:p>
            <a:pPr>
              <a:lnSpc>
                <a:spcPct val="110000"/>
              </a:lnSpc>
              <a:spcBef>
                <a:spcPct val="0"/>
              </a:spcBef>
            </a:pPr>
            <a:endParaRPr lang="hu-HU" sz="32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hu-HU" sz="28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Legalább 34 hónap, legfeljebb 36 hónap</a:t>
            </a:r>
          </a:p>
          <a:p>
            <a:pPr>
              <a:spcBef>
                <a:spcPct val="0"/>
              </a:spcBef>
            </a:pPr>
            <a:endParaRPr lang="hu-HU" sz="25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hu-HU" sz="25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melyből legfeljebb 6 hónap az integrált palliatív egységek működésének előkészítése, és legalább 30 hónap a 	működési idő, mely során a szakmai tevékenység megvalósul. </a:t>
            </a:r>
          </a:p>
          <a:p>
            <a:pPr>
              <a:spcBef>
                <a:spcPct val="0"/>
              </a:spcBef>
            </a:pPr>
            <a:endParaRPr lang="hu-HU" sz="38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megvalósítás végső határideje 2028. június 30. </a:t>
            </a:r>
          </a:p>
        </p:txBody>
      </p:sp>
    </p:spTree>
    <p:extLst>
      <p:ext uri="{BB962C8B-B14F-4D97-AF65-F5344CB8AC3E}">
        <p14:creationId xmlns:p14="http://schemas.microsoft.com/office/powerpoint/2010/main" val="1418893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C20CAD4-70D1-4E32-9C49-91DED8093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57201"/>
            <a:ext cx="10515600" cy="1171344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Megvalósítandó tevékenységek (F5)</a:t>
            </a:r>
            <a:r>
              <a:rPr lang="hu-H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850D58B0-4956-413A-96FB-6D7B0A0A48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150533"/>
            <a:ext cx="10515600" cy="3939117"/>
          </a:xfrm>
        </p:spPr>
        <p:txBody>
          <a:bodyPr>
            <a:normAutofit/>
          </a:bodyPr>
          <a:lstStyle/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5.1 Kötelezően megvalósítandó tevékenységek</a:t>
            </a:r>
          </a:p>
          <a:p>
            <a:endParaRPr lang="hu-HU" sz="28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5.2 Egyéb támogatható tevékenységek</a:t>
            </a:r>
          </a:p>
          <a:p>
            <a:endParaRPr lang="hu-HU" sz="28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5.3 Kötelező indikátorok</a:t>
            </a:r>
          </a:p>
          <a:p>
            <a:endParaRPr lang="hu-HU" sz="28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5.4 További műszaki-szakmai követelmények</a:t>
            </a:r>
          </a:p>
        </p:txBody>
      </p:sp>
    </p:spTree>
    <p:extLst>
      <p:ext uri="{BB962C8B-B14F-4D97-AF65-F5344CB8AC3E}">
        <p14:creationId xmlns:p14="http://schemas.microsoft.com/office/powerpoint/2010/main" val="3450814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31742CE6-962D-4244-A00E-529A38D009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532" y="516941"/>
            <a:ext cx="10515600" cy="6341059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hu-HU" sz="41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Befogadási kritériumok (F9.1)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None/>
            </a:pPr>
            <a:endParaRPr lang="hu-HU" sz="41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hu-HU" sz="33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Az alábbi dokumentumok benyújtása kötelező és hiánypótlásra nincs lehetőség: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None/>
            </a:pPr>
            <a:endParaRPr lang="hu-HU" sz="41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dirty="0"/>
              <a:t> </a:t>
            </a: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támogatást igénylő 90 napnál nem régebbi cégkivonata/alapító okirata/jogszabályban meghatározott nyilvántartásba vételt igazoló okirata</a:t>
            </a:r>
          </a:p>
          <a:p>
            <a:pPr>
              <a:buFontTx/>
              <a:buChar char="-"/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a Működési engedély benyújtásával igazolja, hogy a pályázati felhívásban meghatározott körbe tartozik. </a:t>
            </a:r>
            <a:r>
              <a:rPr lang="hu-HU" i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nl-NL" i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3.1, 3.2 és 3.3 fejezetek</a:t>
            </a:r>
            <a:r>
              <a:rPr lang="hu-HU" i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r>
              <a:rPr lang="hu-HU" dirty="0"/>
              <a:t>- </a:t>
            </a: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Pályázói nyilatkozat a felhívás feltételeinek vállalásáról feltöltésre került a CHRIS rendszerbe (elektronikus aláírással)</a:t>
            </a:r>
          </a:p>
          <a:p>
            <a:pPr marL="0" indent="0">
              <a:buNone/>
            </a:pPr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z="31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befogadási kritériumok ellenőrzésének eredményéről (a pályázat befogadásáról, vagy, ha a befogadási kritériumoknak nem felelt meg, a pályázat elutasításáról) a KSZ </a:t>
            </a:r>
            <a:r>
              <a:rPr lang="hu-HU" sz="31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benyújtási határidő lejártát követő 7 munkanapon belül írásban értesíti a támogatást igénylőt</a:t>
            </a:r>
          </a:p>
          <a:p>
            <a:pPr marL="0" indent="0">
              <a:buNone/>
            </a:pPr>
            <a:endParaRPr lang="hu-HU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57239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B12E220-9CA7-414D-B385-35C0D4E0F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553" y="1"/>
            <a:ext cx="11159247" cy="1690688"/>
          </a:xfrm>
        </p:spPr>
        <p:txBody>
          <a:bodyPr/>
          <a:lstStyle/>
          <a:p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Formai</a:t>
            </a:r>
            <a:r>
              <a:rPr lang="hu-HU" dirty="0"/>
              <a:t> </a:t>
            </a:r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ellenőrzés (F9.1)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E8E72FD-D25A-4214-9499-58AC2F3DA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745" y="1225686"/>
            <a:ext cx="10916055" cy="5291846"/>
          </a:xfrm>
        </p:spPr>
        <p:txBody>
          <a:bodyPr>
            <a:normAutofit fontScale="77500" lnSpcReduction="20000"/>
          </a:bodyPr>
          <a:lstStyle/>
          <a:p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KSZ a legutolsó, befogadási kritériumok szerint vizsgált pályázat befogadásától számított </a:t>
            </a:r>
            <a:r>
              <a:rPr lang="hu-HU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munkanapon belül </a:t>
            </a: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írásban tájékoztatja a támogatást igénylőt a formai követelményekre vonatkozó döntésről (megfelelt / nem felelt meg)</a:t>
            </a:r>
          </a:p>
          <a:p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a pályázat nem felel meg a pályázati felhívásban meghatározott formai követelményeknek, a KSZ </a:t>
            </a:r>
            <a:r>
              <a:rPr lang="hu-HU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legalább 5 munkanapos határidő kitűzésével hiánypótlás</a:t>
            </a: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 hívja fel a támogatást igénylőt.</a:t>
            </a:r>
          </a:p>
          <a:p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a támogatást igénylő a hiánypótlást határidőre					 nem, hibásan vagy hiányosan nyújtja be, a KSZ  a 			         határidő lejártától, vagy a hiánypótlás beérkezésétől 				 számított 5 munkanapon belül a CHRIS felületen 				         tájékoztatja a támogatást igénylőt az elutasításáról.</a:t>
            </a:r>
          </a:p>
          <a:p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Elutasítás esetén az értesítés tartalmazza az				      elutasítás indokait és a kifogás benyújtásának					 lehetőségét és módját.</a:t>
            </a:r>
          </a:p>
          <a:p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dirty="0"/>
          </a:p>
        </p:txBody>
      </p:sp>
      <p:graphicFrame>
        <p:nvGraphicFramePr>
          <p:cNvPr id="4" name="Táblázat 3">
            <a:extLst>
              <a:ext uri="{FF2B5EF4-FFF2-40B4-BE49-F238E27FC236}">
                <a16:creationId xmlns:a16="http://schemas.microsoft.com/office/drawing/2014/main" id="{671E29D4-D39E-8089-B83A-DA3D3F7C8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650209"/>
              </p:ext>
            </p:extLst>
          </p:nvPr>
        </p:nvGraphicFramePr>
        <p:xfrm>
          <a:off x="7537391" y="3296948"/>
          <a:ext cx="3691783" cy="310232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691783">
                  <a:extLst>
                    <a:ext uri="{9D8B030D-6E8A-4147-A177-3AD203B41FA5}">
                      <a16:colId xmlns:a16="http://schemas.microsoft.com/office/drawing/2014/main" val="2698753861"/>
                    </a:ext>
                  </a:extLst>
                </a:gridCol>
              </a:tblGrid>
              <a:tr h="1388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1200">
                          <a:effectLst/>
                        </a:rPr>
                        <a:t>Formai követelmények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val="3789863057"/>
                  </a:ext>
                </a:extLst>
              </a:tr>
              <a:tr h="28509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1200" dirty="0">
                          <a:effectLst/>
                        </a:rPr>
                        <a:t>A benyújtott pályázati adatlap teljes körűen és </a:t>
                      </a:r>
                      <a:r>
                        <a:rPr lang="hu-HU" sz="1200" dirty="0" err="1">
                          <a:effectLst/>
                        </a:rPr>
                        <a:t>formailag</a:t>
                      </a:r>
                      <a:r>
                        <a:rPr lang="hu-HU" sz="1200" dirty="0">
                          <a:effectLst/>
                        </a:rPr>
                        <a:t> megfelelően kitöltött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val="2285058956"/>
                  </a:ext>
                </a:extLst>
              </a:tr>
              <a:tr h="28509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1200" dirty="0">
                          <a:effectLst/>
                        </a:rPr>
                        <a:t>Az elektronikusan csatolt mellékletek köre teljes, illetve </a:t>
                      </a:r>
                      <a:r>
                        <a:rPr lang="hu-HU" sz="1200" dirty="0" err="1">
                          <a:effectLst/>
                        </a:rPr>
                        <a:t>formailag</a:t>
                      </a:r>
                      <a:r>
                        <a:rPr lang="hu-HU" sz="1200" dirty="0">
                          <a:effectLst/>
                        </a:rPr>
                        <a:t> megfelelően kitöltött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val="694957308"/>
                  </a:ext>
                </a:extLst>
              </a:tr>
              <a:tr h="43132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1200">
                          <a:effectLst/>
                        </a:rPr>
                        <a:t>A CHRIS rendszerbe feltöltött nyilatkozat a képviseletre jogosult személy(ek) által került aláírásra 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val="935457444"/>
                  </a:ext>
                </a:extLst>
              </a:tr>
              <a:tr h="43132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1200">
                          <a:effectLst/>
                        </a:rPr>
                        <a:t>Az igényelt támogatás összege összhangban van a pályázati felhívás szerint igényelhető támogatási összeggel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val="2071199620"/>
                  </a:ext>
                </a:extLst>
              </a:tr>
              <a:tr h="43132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1200">
                          <a:effectLst/>
                        </a:rPr>
                        <a:t>A megvalósítás időtartama, illetve a megvalósítás záró dátuma összhangban van a pályázati felhívás szerinti határidővel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val="4049254807"/>
                  </a:ext>
                </a:extLst>
              </a:tr>
              <a:tr h="28509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1200">
                          <a:effectLst/>
                        </a:rPr>
                        <a:t>A pályázati adatlapot a pályázati felhívásban meghatározott nyelven (magyar) töltötték ki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val="1204606845"/>
                  </a:ext>
                </a:extLst>
              </a:tr>
              <a:tr h="13887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1200" dirty="0">
                          <a:effectLst/>
                        </a:rPr>
                        <a:t>Kötelező indikátorok vállalása megtörtént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val="12088673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9568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AF9A64A-D24A-5469-AFB8-EFF855921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3817"/>
          </a:xfrm>
        </p:spPr>
        <p:txBody>
          <a:bodyPr>
            <a:normAutofit/>
          </a:bodyPr>
          <a:lstStyle/>
          <a:p>
            <a:pPr algn="ctr"/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PÁLYÁZAT RÉSZEKÉNT BENYÚJTANDÓ DOKUMENTUMOK (F8.2)</a:t>
            </a:r>
          </a:p>
        </p:txBody>
      </p:sp>
      <p:sp>
        <p:nvSpPr>
          <p:cNvPr id="11" name="Rectangle 4">
            <a:hlinkClick r:id="rId2"/>
            <a:extLst>
              <a:ext uri="{FF2B5EF4-FFF2-40B4-BE49-F238E27FC236}">
                <a16:creationId xmlns:a16="http://schemas.microsoft.com/office/drawing/2014/main" id="{0EC00377-6D59-D6EE-F06F-FE404A7EE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0812" y="283727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hu-HU" altLang="hu-H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hu-HU" altLang="hu-H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6" name="Tartalom helye 25">
            <a:extLst>
              <a:ext uri="{FF2B5EF4-FFF2-40B4-BE49-F238E27FC236}">
                <a16:creationId xmlns:a16="http://schemas.microsoft.com/office/drawing/2014/main" id="{22A291E8-8A2A-3393-0C3F-395FF1ABF4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2370404"/>
              </p:ext>
            </p:extLst>
          </p:nvPr>
        </p:nvGraphicFramePr>
        <p:xfrm>
          <a:off x="1354015" y="1819277"/>
          <a:ext cx="9179170" cy="467358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04264">
                  <a:extLst>
                    <a:ext uri="{9D8B030D-6E8A-4147-A177-3AD203B41FA5}">
                      <a16:colId xmlns:a16="http://schemas.microsoft.com/office/drawing/2014/main" val="50056112"/>
                    </a:ext>
                  </a:extLst>
                </a:gridCol>
                <a:gridCol w="8374906">
                  <a:extLst>
                    <a:ext uri="{9D8B030D-6E8A-4147-A177-3AD203B41FA5}">
                      <a16:colId xmlns:a16="http://schemas.microsoft.com/office/drawing/2014/main" val="4044297804"/>
                    </a:ext>
                  </a:extLst>
                </a:gridCol>
              </a:tblGrid>
              <a:tr h="1468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 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 Melléklet típusa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674836539"/>
                  </a:ext>
                </a:extLst>
              </a:tr>
              <a:tr h="29396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1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A támogatást igénylő 90 napnál nem régebbi, közjegyző által hitelesített aláírási címpéldánya vagy aláírás mintája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1591472932"/>
                  </a:ext>
                </a:extLst>
              </a:tr>
              <a:tr h="4582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2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A támogatást igénylő 90 napnál nem régebbi cégkivonata/alapító okirata/jogszabályban meghatározott nyilvántartásba vételt igazoló okirata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1025132767"/>
                  </a:ext>
                </a:extLst>
              </a:tr>
              <a:tr h="3479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 b="1" dirty="0">
                          <a:solidFill>
                            <a:srgbClr val="FF0000"/>
                          </a:solidFill>
                          <a:effectLst/>
                        </a:rPr>
                        <a:t>3.</a:t>
                      </a:r>
                      <a:endParaRPr lang="hu-HU" sz="9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 b="1" strike="sngStrike" baseline="0" dirty="0">
                          <a:solidFill>
                            <a:srgbClr val="FF0000"/>
                          </a:solidFill>
                          <a:effectLst/>
                        </a:rPr>
                        <a:t>Aktuális állapotot tükröző tanúsítvány (a 369/2013 Korm. rendelet 14§)</a:t>
                      </a:r>
                      <a:endParaRPr lang="hu-HU" sz="900" b="1" strike="sngStrike" baseline="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3464303140"/>
                  </a:ext>
                </a:extLst>
              </a:tr>
              <a:tr h="1435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4.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 dirty="0">
                          <a:effectLst/>
                        </a:rPr>
                        <a:t>Működési engedély</a:t>
                      </a:r>
                      <a:endParaRPr lang="hu-HU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3700699090"/>
                  </a:ext>
                </a:extLst>
              </a:tr>
              <a:tr h="2939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5.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 dirty="0">
                          <a:effectLst/>
                        </a:rPr>
                        <a:t>A költségvetésben bemutatott költségtételek piaci árnak való megfelelését alátámasztó árajánlatok, publikus </a:t>
                      </a:r>
                      <a:r>
                        <a:rPr lang="hu-HU" sz="900" dirty="0" err="1">
                          <a:effectLst/>
                        </a:rPr>
                        <a:t>árlisták</a:t>
                      </a:r>
                      <a:r>
                        <a:rPr lang="hu-HU" sz="900" dirty="0">
                          <a:effectLst/>
                        </a:rPr>
                        <a:t> ** </a:t>
                      </a:r>
                      <a:endParaRPr lang="hu-HU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2186901545"/>
                  </a:ext>
                </a:extLst>
              </a:tr>
              <a:tr h="5947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6.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A megvalósítás helyszínéül szolgáló ingatlan 30 napnál nem régebbi tulajdoni lapja, illetve az ingatlan rendezett tulajdonviszonyait alátámasztó egyéb dokumentum (pl. tulajdonosi hozzájárulás, bérleti szerződés, ingatlan adás-vételre vonatkozó előszerződés stb.) 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3745438393"/>
                  </a:ext>
                </a:extLst>
              </a:tr>
              <a:tr h="2939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7.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30 napnál nem régebbi igazolás köztartozásmentességről (NAV 0-ás adóigazolás)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150642914"/>
                  </a:ext>
                </a:extLst>
              </a:tr>
              <a:tr h="2939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8.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A komponens elem megvalósításában közreműködő szakemberek önéletrajza (amennyiben a szakemberek kiválasztása már megtörtént)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2959769677"/>
                  </a:ext>
                </a:extLst>
              </a:tr>
              <a:tr h="2939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9.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Releváns esetben a tervezett átalakításokat és a kiinduló állapotot bemutató (fotó) dokumentáció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extLst>
                  <a:ext uri="{0D108BD9-81ED-4DB2-BD59-A6C34878D82A}">
                    <a16:rowId xmlns:a16="http://schemas.microsoft.com/office/drawing/2014/main" val="3098541492"/>
                  </a:ext>
                </a:extLst>
              </a:tr>
              <a:tr h="2939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10.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A tervezett tevékenységek időigényét, egymáshoz történő kapcsolódását bemutató ütemterv havi bontásban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extLst>
                  <a:ext uri="{0D108BD9-81ED-4DB2-BD59-A6C34878D82A}">
                    <a16:rowId xmlns:a16="http://schemas.microsoft.com/office/drawing/2014/main" val="3965965704"/>
                  </a:ext>
                </a:extLst>
              </a:tr>
              <a:tr h="1600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11.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 Nyilatkozat a jogosultságról és egyéb feltételekről*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1076404784"/>
                  </a:ext>
                </a:extLst>
              </a:tr>
              <a:tr h="1600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12.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Szakmai terv *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2380703280"/>
                  </a:ext>
                </a:extLst>
              </a:tr>
              <a:tr h="1600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13.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Amennyiben releváns, a fenntartói hozzájáruló nyilatkozat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598249254"/>
                  </a:ext>
                </a:extLst>
              </a:tr>
              <a:tr h="2939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14.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A felhívás 4. sz. mellékletének megfelelő, aláírt és szkennelt Együttes nyilatkozat a képzésekről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2201283970"/>
                  </a:ext>
                </a:extLst>
              </a:tr>
              <a:tr h="4443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15.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hu-HU" sz="900" dirty="0">
                          <a:effectLst/>
                        </a:rPr>
                        <a:t>A pályázati felhívás feltételeinek vállalását tanúsító, elektronikusan aláírt (e-Aláírás) vagy AVDH hitelesítéssel ellátott nyilatkozat (pályázati adatlap benyújtásakor automatikusan generált a CHRIS rendszerben)</a:t>
                      </a:r>
                      <a:endParaRPr lang="hu-HU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56714" marR="56714" marT="0" marB="0" anchor="ctr"/>
                </a:tc>
                <a:extLst>
                  <a:ext uri="{0D108BD9-81ED-4DB2-BD59-A6C34878D82A}">
                    <a16:rowId xmlns:a16="http://schemas.microsoft.com/office/drawing/2014/main" val="514623153"/>
                  </a:ext>
                </a:extLst>
              </a:tr>
            </a:tbl>
          </a:graphicData>
        </a:graphic>
      </p:graphicFrame>
      <p:sp>
        <p:nvSpPr>
          <p:cNvPr id="27" name="Rectangle 13">
            <a:extLst>
              <a:ext uri="{FF2B5EF4-FFF2-40B4-BE49-F238E27FC236}">
                <a16:creationId xmlns:a16="http://schemas.microsoft.com/office/drawing/2014/main" id="{29C08D11-7E4F-60C5-4B57-353A32D7A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2388" y="1825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hu-HU" altLang="hu-H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hu-HU" altLang="hu-H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8" name="Rectangle 14">
            <a:extLst>
              <a:ext uri="{FF2B5EF4-FFF2-40B4-BE49-F238E27FC236}">
                <a16:creationId xmlns:a16="http://schemas.microsoft.com/office/drawing/2014/main" id="{21C020F2-1C47-BA06-3E89-EAABF9121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2388" y="1825625"/>
            <a:ext cx="4022725" cy="63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12719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2047981-7B82-45CB-8024-690647019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Pályázati szakaszok</a:t>
            </a:r>
          </a:p>
        </p:txBody>
      </p:sp>
      <p:graphicFrame>
        <p:nvGraphicFramePr>
          <p:cNvPr id="5" name="Tartalom helye 4">
            <a:extLst>
              <a:ext uri="{FF2B5EF4-FFF2-40B4-BE49-F238E27FC236}">
                <a16:creationId xmlns:a16="http://schemas.microsoft.com/office/drawing/2014/main" id="{90C5200D-67DB-43C6-A261-02796E2438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4501833"/>
              </p:ext>
            </p:extLst>
          </p:nvPr>
        </p:nvGraphicFramePr>
        <p:xfrm>
          <a:off x="838200" y="18256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zövegdoboz 3"/>
          <p:cNvSpPr txBox="1"/>
          <p:nvPr/>
        </p:nvSpPr>
        <p:spPr>
          <a:xfrm>
            <a:off x="7911029" y="4653816"/>
            <a:ext cx="28585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Pályázat támogatása változatlan feltételekkel</a:t>
            </a:r>
          </a:p>
          <a:p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Jóváhagyás feltételekkel</a:t>
            </a:r>
          </a:p>
          <a:p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Elutasítás</a:t>
            </a:r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00538018-CAE2-45FE-8DDA-17A6D0D6CB50}"/>
              </a:ext>
            </a:extLst>
          </p:cNvPr>
          <p:cNvSpPr txBox="1"/>
          <p:nvPr/>
        </p:nvSpPr>
        <p:spPr>
          <a:xfrm>
            <a:off x="2692400" y="4653816"/>
            <a:ext cx="38901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szakmai értékelési szempontok vizsgálata pontozással történik</a:t>
            </a:r>
          </a:p>
          <a:p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Felhívás 9.2 pontjában található </a:t>
            </a:r>
          </a:p>
          <a:p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Célszerű önértékelés készítése </a:t>
            </a:r>
          </a:p>
        </p:txBody>
      </p:sp>
      <p:sp>
        <p:nvSpPr>
          <p:cNvPr id="13" name="Nyíl: sávnyíl 12">
            <a:extLst>
              <a:ext uri="{FF2B5EF4-FFF2-40B4-BE49-F238E27FC236}">
                <a16:creationId xmlns:a16="http://schemas.microsoft.com/office/drawing/2014/main" id="{C87D658F-17CD-4A16-B243-C7E0767AD56D}"/>
              </a:ext>
            </a:extLst>
          </p:cNvPr>
          <p:cNvSpPr/>
          <p:nvPr/>
        </p:nvSpPr>
        <p:spPr>
          <a:xfrm rot="5400000">
            <a:off x="4169613" y="3146556"/>
            <a:ext cx="1200329" cy="564887"/>
          </a:xfrm>
          <a:prstGeom prst="chevron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  <p:sp>
        <p:nvSpPr>
          <p:cNvPr id="15" name="Nyíl: sávnyíl 14">
            <a:extLst>
              <a:ext uri="{FF2B5EF4-FFF2-40B4-BE49-F238E27FC236}">
                <a16:creationId xmlns:a16="http://schemas.microsoft.com/office/drawing/2014/main" id="{D7E40C07-736F-4621-9BC0-B9323A5B3468}"/>
              </a:ext>
            </a:extLst>
          </p:cNvPr>
          <p:cNvSpPr/>
          <p:nvPr/>
        </p:nvSpPr>
        <p:spPr>
          <a:xfrm rot="5400000">
            <a:off x="8101190" y="3307733"/>
            <a:ext cx="1200329" cy="564887"/>
          </a:xfrm>
          <a:prstGeom prst="chevron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79938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83663" y="2472463"/>
            <a:ext cx="4794191" cy="3630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600"/>
              </a:spcAft>
            </a:pPr>
            <a:r>
              <a:rPr lang="hu-HU" b="1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Költségsorok:</a:t>
            </a:r>
          </a:p>
          <a:p>
            <a:pPr lvl="0" algn="just">
              <a:lnSpc>
                <a:spcPct val="115000"/>
              </a:lnSpc>
              <a:spcAft>
                <a:spcPts val="600"/>
              </a:spcAft>
            </a:pPr>
            <a:endParaRPr lang="hu-HU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hu-H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Elszámolási segédlet 6. fejezete alapján a következő költségsorokon számolhatók el költségek: 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u-H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Személyi költségek 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u-H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Irodai és igazgatási költségek </a:t>
            </a:r>
          </a:p>
          <a:p>
            <a:pPr marL="34290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u-H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Utazási és szállás költségek </a:t>
            </a:r>
          </a:p>
          <a:p>
            <a:pPr marL="34290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u-H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Tájékoztatás és kommunikáció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u-H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Külső szakértők és szolgáltatók költségei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u-H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Eszközök és IT rendszer költségei 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u-H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Infrastrukturális és építési költségek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369070" y="273091"/>
            <a:ext cx="1082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Költségvetés</a:t>
            </a:r>
            <a:endParaRPr lang="hu-HU" sz="28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1" name="Tartalom helye 10">
            <a:extLst>
              <a:ext uri="{FF2B5EF4-FFF2-40B4-BE49-F238E27FC236}">
                <a16:creationId xmlns:a16="http://schemas.microsoft.com/office/drawing/2014/main" id="{D88591EA-3D69-DC77-1ECA-0DCE7DD29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3182540"/>
            <a:ext cx="5276850" cy="872278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600"/>
              </a:spcAft>
              <a:buNone/>
            </a:pPr>
            <a:r>
              <a:rPr lang="hu-HU" sz="1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Belső költségvetési korlátok, melyeket a tervezés és elszámolás során figyelembe kell venni: </a:t>
            </a:r>
          </a:p>
          <a:p>
            <a:pPr marL="0" indent="0" algn="just">
              <a:lnSpc>
                <a:spcPct val="115000"/>
              </a:lnSpc>
              <a:spcAft>
                <a:spcPts val="600"/>
              </a:spcAft>
              <a:buNone/>
            </a:pPr>
            <a:endParaRPr lang="hu-HU" sz="1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5000"/>
              </a:lnSpc>
              <a:spcAft>
                <a:spcPts val="600"/>
              </a:spcAft>
              <a:buNone/>
            </a:pPr>
            <a:endParaRPr lang="hu-HU" sz="1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5000"/>
              </a:lnSpc>
              <a:spcAft>
                <a:spcPts val="600"/>
              </a:spcAft>
              <a:buNone/>
            </a:pPr>
            <a:endParaRPr lang="hu-HU" sz="1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5000"/>
              </a:lnSpc>
              <a:spcAft>
                <a:spcPts val="600"/>
              </a:spcAft>
              <a:buNone/>
            </a:pPr>
            <a:endParaRPr lang="hu-HU" sz="1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1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áblázat 2">
            <a:extLst>
              <a:ext uri="{FF2B5EF4-FFF2-40B4-BE49-F238E27FC236}">
                <a16:creationId xmlns:a16="http://schemas.microsoft.com/office/drawing/2014/main" id="{E3D90D56-E187-EB99-392C-2283A49506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5517070"/>
              </p:ext>
            </p:extLst>
          </p:nvPr>
        </p:nvGraphicFramePr>
        <p:xfrm>
          <a:off x="5811139" y="3982339"/>
          <a:ext cx="5529130" cy="2566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58833">
                  <a:extLst>
                    <a:ext uri="{9D8B030D-6E8A-4147-A177-3AD203B41FA5}">
                      <a16:colId xmlns:a16="http://schemas.microsoft.com/office/drawing/2014/main" val="1511699966"/>
                    </a:ext>
                  </a:extLst>
                </a:gridCol>
                <a:gridCol w="3170297">
                  <a:extLst>
                    <a:ext uri="{9D8B030D-6E8A-4147-A177-3AD203B41FA5}">
                      <a16:colId xmlns:a16="http://schemas.microsoft.com/office/drawing/2014/main" val="1003915853"/>
                    </a:ext>
                  </a:extLst>
                </a:gridCol>
              </a:tblGrid>
              <a:tr h="140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>
                          <a:effectLst/>
                        </a:rPr>
                        <a:t>Költségtípus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>
                          <a:effectLst/>
                        </a:rPr>
                        <a:t>Százalékos korlát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54987890"/>
                  </a:ext>
                </a:extLst>
              </a:tr>
              <a:tr h="2876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>
                          <a:effectLst/>
                        </a:rPr>
                        <a:t>Projektmenedzsment költség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>
                          <a:effectLst/>
                        </a:rPr>
                        <a:t>Az összköltség legfeljebb 10%-a tervezhető.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3482818"/>
                  </a:ext>
                </a:extLst>
              </a:tr>
              <a:tr h="2876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>
                          <a:effectLst/>
                        </a:rPr>
                        <a:t>Közbeszerzési szakértői díjak összesen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>
                          <a:effectLst/>
                        </a:rPr>
                        <a:t>A közbeszerzéssel érintett költség legfeljebb 1,5%-a tervezhető.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7820604"/>
                  </a:ext>
                </a:extLst>
              </a:tr>
              <a:tr h="7302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 dirty="0">
                          <a:effectLst/>
                        </a:rPr>
                        <a:t>Infrastrukturális és építési/felújítási költségek; Szolgáltatás nyújtásához szükséges eszközbeszerzés költsége; Irodai eszközök és IT rendszer költsége összesen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 dirty="0">
                          <a:effectLst/>
                        </a:rPr>
                        <a:t>Az összköltség legfeljebb 25%-a tervezhető.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 dirty="0">
                          <a:effectLst/>
                        </a:rPr>
                        <a:t> 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84437369"/>
                  </a:ext>
                </a:extLst>
              </a:tr>
              <a:tr h="2876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>
                          <a:effectLst/>
                        </a:rPr>
                        <a:t>Nyilvánosság biztosításának költsége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>
                          <a:effectLst/>
                        </a:rPr>
                        <a:t>Az összköltség legfeljebb 5%-a tervezhető.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0472097"/>
                  </a:ext>
                </a:extLst>
              </a:tr>
              <a:tr h="5826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>
                          <a:effectLst/>
                        </a:rPr>
                        <a:t>Irodai és igazgatási költségek (flate rate)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100" dirty="0">
                          <a:effectLst/>
                        </a:rPr>
                        <a:t>A tervezett személyi költségek 15%-a, de az elszámolni kívánt költségek összege nem haladhatja meg az összköltség 10%-át.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770763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4499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40107" y="115369"/>
            <a:ext cx="10515600" cy="867397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Személyi költségek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375872"/>
            <a:ext cx="10515600" cy="53667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Munkaviszony 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esetében:  Teljes munkaidő   vagy	Részmunkaidő, fix százalék</a:t>
            </a:r>
          </a:p>
          <a:p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munkavállalók bruttó bére</a:t>
            </a:r>
          </a:p>
          <a:p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munkáltató járulékai és egyéb közterhei, </a:t>
            </a:r>
          </a:p>
          <a:p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egyéb személyi jellegű költségek, a munkáltató általános javadalmazási szabályzata szerint járó béren kívüli juttatások</a:t>
            </a:r>
          </a:p>
          <a:p>
            <a:pPr marL="0" indent="0">
              <a:lnSpc>
                <a:spcPct val="100000"/>
              </a:lnSpc>
              <a:buNone/>
            </a:pPr>
            <a:endParaRPr lang="hu-HU" sz="1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alábbi pályázati tevékenységek rendelhetőek a költségvetési sorhoz:</a:t>
            </a:r>
          </a:p>
          <a:p>
            <a:pPr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Projektmenedzsment</a:t>
            </a:r>
          </a:p>
          <a:p>
            <a:pPr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Klinikai palliatív mobil team kialakítása és működtetése</a:t>
            </a:r>
          </a:p>
          <a:p>
            <a:pPr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Palliatív járóbeteg szakrendelés kialakítása és működtetése </a:t>
            </a:r>
          </a:p>
          <a:p>
            <a:pPr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Fekvőbeteg ellátás során aktív palliatív ágyak kialakítása és működtetése</a:t>
            </a:r>
          </a:p>
          <a:p>
            <a:pPr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Integrált működés megvalósítása</a:t>
            </a:r>
          </a:p>
          <a:p>
            <a:pPr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Egyéb támogatható tevékenységek</a:t>
            </a:r>
          </a:p>
          <a:p>
            <a:pPr marL="0" indent="0">
              <a:lnSpc>
                <a:spcPct val="100000"/>
              </a:lnSpc>
              <a:buNone/>
            </a:pPr>
            <a:endParaRPr lang="hu-HU" sz="1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Megbízási díj elszámolása csak a „Külső szakértők és szolgáltatók költségei” költségsoron lehetséges!</a:t>
            </a:r>
          </a:p>
          <a:p>
            <a:pPr marL="0" indent="0">
              <a:buNone/>
            </a:pPr>
            <a:endParaRPr lang="hu-HU" sz="2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hu-HU" sz="28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24497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4584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Irodai és adminisztratív költségek</a:t>
            </a:r>
          </a:p>
        </p:txBody>
      </p:sp>
      <p:sp>
        <p:nvSpPr>
          <p:cNvPr id="4" name="Tartalom helye 2"/>
          <p:cNvSpPr>
            <a:spLocks noGrp="1"/>
          </p:cNvSpPr>
          <p:nvPr>
            <p:ph idx="1"/>
          </p:nvPr>
        </p:nvSpPr>
        <p:spPr>
          <a:xfrm>
            <a:off x="1423086" y="1965668"/>
            <a:ext cx="8833022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hu-HU" sz="18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pályázatban nem szükséges tervezni, a CHRIS rendszer automatikusan számolja, de figyelni szükséges, mivel az összes költségbe beleszámít. </a:t>
            </a:r>
          </a:p>
          <a:p>
            <a:pPr marL="0" indent="0" algn="just">
              <a:buNone/>
            </a:pPr>
            <a:endParaRPr lang="hu-HU" sz="18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hu-HU" sz="18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tervezett személyi költségek 15%-a, de az elszámolni kívánt költségek összege nem haladhatja meg az összköltség 10%-át. </a:t>
            </a:r>
          </a:p>
          <a:p>
            <a:pPr marL="0" indent="0" algn="just">
              <a:buNone/>
            </a:pPr>
            <a:endParaRPr lang="hu-HU" sz="18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hu-HU" sz="1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Amennyiben adott jelentésben személyi költség nem kerül elszámolásra, akkor irodai és adminisztratív költség sem számolható el! </a:t>
            </a:r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15089073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3705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Utazási és szállásköltségek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39346" y="1126485"/>
            <a:ext cx="10515600" cy="55734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1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Kizárólag </a:t>
            </a:r>
            <a:r>
              <a:rPr lang="hu-HU" sz="1800" b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azon személyek </a:t>
            </a:r>
            <a:r>
              <a:rPr lang="hu-HU" sz="1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utazási költségei számolhatók el, akik a komponens elemhez közvetlenül kapcsolódó feladatokat látnak el vagy annak résztvevői. </a:t>
            </a:r>
          </a:p>
          <a:p>
            <a:pPr marL="0" indent="0">
              <a:buNone/>
            </a:pPr>
            <a:endParaRPr lang="hu-HU" sz="18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z="1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Költségvetési tételek lehetnek: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Közlekedési díjak (pl. busz és vonatjegyek),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Üzemanyag, gépkocsi elszámolás,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Autópálya díj, parkolási díj,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Szállás- és étkezési költségek,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Napidíj (csak munkavállaló esetében)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u-HU" sz="1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alábbi pályázati tevékenységek rendelhetőek a költségvetési sorhoz:</a:t>
            </a:r>
          </a:p>
          <a:p>
            <a:pPr lvl="1"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Projektmenedzsment</a:t>
            </a:r>
          </a:p>
          <a:p>
            <a:pPr lvl="1"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Klinikai palliatív mobil team kialakítása és működtetése</a:t>
            </a:r>
          </a:p>
          <a:p>
            <a:pPr lvl="1"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Palliatív járóbeteg szakrendelés kialakítása és működtetése </a:t>
            </a:r>
          </a:p>
          <a:p>
            <a:pPr lvl="1"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Fekvőbeteg ellátás során aktív palliatív ágyak kialakítása és működtetése</a:t>
            </a:r>
          </a:p>
          <a:p>
            <a:pPr lvl="1"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Integrált működés megvalósítása</a:t>
            </a:r>
          </a:p>
          <a:p>
            <a:pPr lvl="1">
              <a:lnSpc>
                <a:spcPct val="100000"/>
              </a:lnSpc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Egyéb támogatható tevékenységek</a:t>
            </a:r>
          </a:p>
        </p:txBody>
      </p:sp>
      <p:sp>
        <p:nvSpPr>
          <p:cNvPr id="5" name="Ellipszis 4">
            <a:extLst>
              <a:ext uri="{FF2B5EF4-FFF2-40B4-BE49-F238E27FC236}">
                <a16:creationId xmlns:a16="http://schemas.microsoft.com/office/drawing/2014/main" id="{E4F572AE-03B2-E7AA-7935-800CD1EEFC9A}"/>
              </a:ext>
            </a:extLst>
          </p:cNvPr>
          <p:cNvSpPr/>
          <p:nvPr/>
        </p:nvSpPr>
        <p:spPr>
          <a:xfrm>
            <a:off x="6625283" y="2452049"/>
            <a:ext cx="4629663" cy="144719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Csak előre tervezett költségek</a:t>
            </a:r>
          </a:p>
          <a:p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Költséghatékony megoldás</a:t>
            </a:r>
          </a:p>
        </p:txBody>
      </p:sp>
    </p:spTree>
    <p:extLst>
      <p:ext uri="{BB962C8B-B14F-4D97-AF65-F5344CB8AC3E}">
        <p14:creationId xmlns:p14="http://schemas.microsoft.com/office/powerpoint/2010/main" val="8112003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979CAE8-457C-44C8-8914-3CFDF3CD1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183" y="211269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Tájékoztatás és kommunikáció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1393C0A-FCCD-41A1-8E99-7B36198D7D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021" y="1667154"/>
            <a:ext cx="10515600" cy="4979577"/>
          </a:xfrm>
        </p:spPr>
        <p:txBody>
          <a:bodyPr>
            <a:normAutofit/>
          </a:bodyPr>
          <a:lstStyle/>
          <a:p>
            <a:r>
              <a:rPr lang="hu-HU" sz="19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Nyilvánosság biztosítása </a:t>
            </a:r>
          </a:p>
          <a:p>
            <a:pPr lvl="1"/>
            <a:endParaRPr lang="hu-HU" sz="19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hu-HU" sz="19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Kommunikációs és Arculati kézikönyv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hu-HU" sz="19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Kommunikációs Segédlet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hu-HU" sz="19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ÁPU 4.1.1	</a:t>
            </a:r>
            <a:endParaRPr lang="hu-HU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2" indent="0">
              <a:buNone/>
            </a:pPr>
            <a:endParaRPr lang="hu-HU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19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kötelezően előírt nyilvánosság biztosításának költsége:</a:t>
            </a:r>
          </a:p>
          <a:p>
            <a:pPr marL="0" indent="0">
              <a:buNone/>
            </a:pPr>
            <a:r>
              <a:rPr lang="hu-HU" sz="19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	- információs tábla beszerzésének és felszerelésének költsége </a:t>
            </a:r>
          </a:p>
          <a:p>
            <a:pPr marL="0" indent="0">
              <a:buNone/>
            </a:pPr>
            <a:r>
              <a:rPr lang="hu-HU" sz="19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Kommunikációs terv alapján</a:t>
            </a:r>
          </a:p>
          <a:p>
            <a:pPr>
              <a:lnSpc>
                <a:spcPct val="100000"/>
              </a:lnSpc>
            </a:pPr>
            <a:r>
              <a:rPr lang="hu-HU" sz="19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alábbi pályázati tevékenység rendelhető a költségvetési sorhoz:</a:t>
            </a:r>
          </a:p>
          <a:p>
            <a:pPr marL="0" indent="0">
              <a:buNone/>
            </a:pPr>
            <a:r>
              <a:rPr lang="hu-HU" sz="19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Nyilvánosság biztosítása</a:t>
            </a:r>
          </a:p>
          <a:p>
            <a:pPr marL="0" indent="0">
              <a:buNone/>
            </a:pPr>
            <a:endParaRPr lang="hu-HU" sz="19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u-HU" sz="19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Legfeljebb az összköltség</a:t>
            </a:r>
            <a:r>
              <a:rPr lang="hu-HU" sz="19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5 %-a </a:t>
            </a:r>
            <a:r>
              <a:rPr lang="hu-HU" sz="19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fordítható összesen a nyilvánossági tevékenységre</a:t>
            </a:r>
          </a:p>
        </p:txBody>
      </p:sp>
      <p:pic>
        <p:nvPicPr>
          <p:cNvPr id="4" name="Kép 3" descr="\\gvvrdesktops02\gvvrdesktops02\SchmatovichF.v2\Desktop\Magyar logó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355" y="1667155"/>
            <a:ext cx="3767266" cy="12796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5648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E861DB4-616B-FBA0-2350-A1F3450C3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16744"/>
          </a:xfrm>
        </p:spPr>
        <p:txBody>
          <a:bodyPr>
            <a:normAutofit fontScale="90000"/>
          </a:bodyPr>
          <a:lstStyle/>
          <a:p>
            <a:pPr algn="ctr"/>
            <a:r>
              <a:rPr lang="hu-HU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Külső szakértők és szolgáltatások költségei</a:t>
            </a:r>
            <a:br>
              <a:rPr lang="hu-HU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744D932-B050-2C51-3D2C-329B40CC10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1870"/>
            <a:ext cx="10515600" cy="489509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hu-HU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Költségvetési tételek lehetnek: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Megbízási jogviszony esetében: bruttó megbízási díj, járulékok és egyéb </a:t>
            </a:r>
            <a:r>
              <a:rPr lang="hu-HU" sz="160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közterhek</a:t>
            </a:r>
            <a:endParaRPr 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07000"/>
              </a:lnSpc>
              <a:buFont typeface="Wingdings" panose="05000000000000000000" pitchFamily="2" charset="2"/>
              <a:buChar char="§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tervezői költségek,</a:t>
            </a:r>
          </a:p>
          <a:p>
            <a:pPr lvl="1" algn="just">
              <a:lnSpc>
                <a:spcPct val="107000"/>
              </a:lnSpc>
              <a:buFont typeface="Wingdings" panose="05000000000000000000" pitchFamily="2" charset="2"/>
              <a:buChar char="§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közbeszerzési költségek: közbeszerzési eljárás díja, közbeszerzési hirdetmény feladásának díja, közbeszerzési szakértő díja</a:t>
            </a:r>
          </a:p>
          <a:p>
            <a:pPr lvl="1" algn="just">
              <a:lnSpc>
                <a:spcPct val="107000"/>
              </a:lnSpc>
              <a:buFont typeface="Wingdings" panose="05000000000000000000" pitchFamily="2" charset="2"/>
              <a:buChar char="§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műszaki ellenőri szolgáltatás,</a:t>
            </a:r>
          </a:p>
          <a:p>
            <a:pPr lvl="1" algn="just">
              <a:lnSpc>
                <a:spcPct val="107000"/>
              </a:lnSpc>
              <a:buFont typeface="Wingdings" panose="05000000000000000000" pitchFamily="2" charset="2"/>
              <a:buChar char="§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egyéb, a beruházással kapcsolatos, kötelezően biztosítandó szolgáltatás költsége,</a:t>
            </a:r>
          </a:p>
          <a:p>
            <a:pPr lvl="1" algn="just">
              <a:lnSpc>
                <a:spcPct val="107000"/>
              </a:lnSpc>
              <a:buFont typeface="Wingdings" panose="05000000000000000000" pitchFamily="2" charset="2"/>
              <a:buChar char="§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résztvevők alkalmassági vizsgálatának költsége (beleértve az egészségügyi alkalmassági vizsga, a képzés elvégzéséhez szükséges speciális vizsgálatok és a kapcsolódó védőoltás költségét)</a:t>
            </a:r>
          </a:p>
          <a:p>
            <a:pPr lvl="1" algn="just">
              <a:lnSpc>
                <a:spcPct val="107000"/>
              </a:lnSpc>
              <a:buFont typeface="Wingdings" panose="05000000000000000000" pitchFamily="2" charset="2"/>
              <a:buChar char="§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képzés költsége </a:t>
            </a:r>
            <a:r>
              <a:rPr lang="hu-HU" sz="160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résztvevőnként</a:t>
            </a:r>
            <a:endParaRPr 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07000"/>
              </a:lnSpc>
              <a:buFont typeface="Wingdings" panose="05000000000000000000" pitchFamily="2" charset="2"/>
              <a:buChar char="§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vizsgadíj</a:t>
            </a:r>
          </a:p>
          <a:p>
            <a:pPr lvl="1" algn="just">
              <a:lnSpc>
                <a:spcPct val="107000"/>
              </a:lnSpc>
              <a:buFont typeface="Wingdings" panose="05000000000000000000" pitchFamily="2" charset="2"/>
              <a:buChar char="§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előadói díj, szakértői díj, </a:t>
            </a:r>
          </a:p>
          <a:p>
            <a:pPr lvl="1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képzés megszervezésének és lebonyolításának költsége,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szemléletformáló akciók, kiadványok</a:t>
            </a:r>
          </a:p>
          <a:p>
            <a:pPr marL="0" indent="0">
              <a:buNone/>
            </a:pPr>
            <a:r>
              <a:rPr lang="hu-HU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alábbi pályázati tevékenységek rendelhetőek a költségvetési sorhoz:</a:t>
            </a:r>
          </a:p>
          <a:p>
            <a:pPr lvl="1">
              <a:lnSpc>
                <a:spcPct val="100000"/>
              </a:lnSpc>
            </a:pPr>
            <a:r>
              <a:rPr lang="hu-HU" sz="17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Projektmenedzsment</a:t>
            </a:r>
          </a:p>
          <a:p>
            <a:pPr lvl="1">
              <a:lnSpc>
                <a:spcPct val="100000"/>
              </a:lnSpc>
            </a:pPr>
            <a:r>
              <a:rPr lang="hu-HU" sz="17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Klinikai palliatív mobil team kialakítása és működtetése</a:t>
            </a:r>
          </a:p>
          <a:p>
            <a:pPr lvl="1">
              <a:lnSpc>
                <a:spcPct val="100000"/>
              </a:lnSpc>
            </a:pPr>
            <a:r>
              <a:rPr lang="hu-HU" sz="17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Palliatív járóbeteg szakrendelés kialakítása és működtetése </a:t>
            </a:r>
          </a:p>
          <a:p>
            <a:pPr lvl="1">
              <a:lnSpc>
                <a:spcPct val="100000"/>
              </a:lnSpc>
            </a:pPr>
            <a:r>
              <a:rPr lang="hu-HU" sz="17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Fekvőbeteg ellátás során aktív palliatív ágyak kialakítása és működtetése</a:t>
            </a:r>
          </a:p>
          <a:p>
            <a:pPr lvl="1">
              <a:lnSpc>
                <a:spcPct val="100000"/>
              </a:lnSpc>
            </a:pPr>
            <a:r>
              <a:rPr lang="hu-HU" sz="17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Integrált működés megvalósítása</a:t>
            </a:r>
          </a:p>
          <a:p>
            <a:pPr lvl="1">
              <a:lnSpc>
                <a:spcPct val="100000"/>
              </a:lnSpc>
            </a:pPr>
            <a:r>
              <a:rPr lang="hu-HU" sz="17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Egyéb támogatható tevékenységek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26445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43899" y="1"/>
            <a:ext cx="10515600" cy="992058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Eszköz és IT rendszer költségei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43899" y="992057"/>
            <a:ext cx="10587824" cy="5289101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endParaRPr 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Projektmenedzsmenthez kapcsolódó anyag- és kisértékű eszközök költsége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Szolgáltatás nyújtásához szükséges eszközbeszerzés: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komponens elem megvalósításához szükséges speciális eszközök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betegellátáshoz szükséges eszközök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Informatikai eszközök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anyagköltség (a támogató szolgáltatások biztosítása során felhasznált anyagok költsége)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  <a:tabLst>
                <a:tab pos="1045210" algn="l"/>
              </a:tabLst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immateriális javak beszerzési költsége: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szoftver beszerzése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hu-HU" sz="1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vagyon értékű jog bekerülési értéke</a:t>
            </a:r>
          </a:p>
          <a:p>
            <a:pPr>
              <a:lnSpc>
                <a:spcPct val="100000"/>
              </a:lnSpc>
            </a:pPr>
            <a:endParaRPr lang="hu-HU" sz="16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alábbi pályázati tevékenységek rendelhetőek a költségvetési sorhoz:</a:t>
            </a:r>
          </a:p>
          <a:p>
            <a:pPr lvl="1">
              <a:lnSpc>
                <a:spcPct val="100000"/>
              </a:lnSpc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Projektmenedzsment</a:t>
            </a:r>
          </a:p>
          <a:p>
            <a:pPr lvl="1">
              <a:lnSpc>
                <a:spcPct val="100000"/>
              </a:lnSpc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Klinikai palliatív mobil team kialakítása és működtetése</a:t>
            </a:r>
          </a:p>
          <a:p>
            <a:pPr lvl="1">
              <a:lnSpc>
                <a:spcPct val="100000"/>
              </a:lnSpc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Palliatív járóbeteg szakrendelés kialakítása és működtetése </a:t>
            </a:r>
          </a:p>
          <a:p>
            <a:pPr lvl="1">
              <a:lnSpc>
                <a:spcPct val="100000"/>
              </a:lnSpc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Fekvőbeteg ellátás során aktív palliatív ágyak kialakítása és működtetése</a:t>
            </a:r>
          </a:p>
          <a:p>
            <a:pPr lvl="1">
              <a:lnSpc>
                <a:spcPct val="100000"/>
              </a:lnSpc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Integrált működés megvalósítása</a:t>
            </a:r>
          </a:p>
          <a:p>
            <a:pPr lvl="1">
              <a:lnSpc>
                <a:spcPct val="100000"/>
              </a:lnSpc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Egyéb támogatható tevékenységek</a:t>
            </a:r>
          </a:p>
          <a:p>
            <a:pPr marL="0" indent="0">
              <a:lnSpc>
                <a:spcPct val="100000"/>
              </a:lnSpc>
              <a:buNone/>
            </a:pPr>
            <a:endParaRPr lang="hu-HU" sz="30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9194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E66BC62-D752-1E7D-0296-0A4B7AF4A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Infrastrukturális és építési költségek</a:t>
            </a:r>
            <a:br>
              <a:rPr lang="hu-HU" sz="4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42A7F58-17C1-F896-BFB1-B6016EA9AC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8602"/>
            <a:ext cx="10515600" cy="526420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hu-HU" sz="20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1045210" algn="l"/>
              </a:tabLst>
            </a:pPr>
            <a:r>
              <a:rPr lang="hu-HU" sz="2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szolgáltatás nyújtásához szükséges feltételek kialakítását célzó belső átalakítások elvégzése: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  <a:tabLst>
                <a:tab pos="1045210" algn="l"/>
              </a:tabLst>
            </a:pPr>
            <a:r>
              <a:rPr lang="hu-HU" sz="2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átalakítás,</a:t>
            </a:r>
          </a:p>
          <a:p>
            <a:pPr marL="0" indent="0">
              <a:buNone/>
            </a:pPr>
            <a:r>
              <a:rPr lang="hu-HU" sz="24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felújítás.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alábbi pályázati tevékenységek rendelhetőek a költségvetési sorhoz:</a:t>
            </a:r>
          </a:p>
          <a:p>
            <a:pPr lvl="1">
              <a:lnSpc>
                <a:spcPct val="100000"/>
              </a:lnSpc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Klinikai palliatív mobil team kialakítása és működtetése</a:t>
            </a:r>
          </a:p>
          <a:p>
            <a:pPr lvl="1">
              <a:lnSpc>
                <a:spcPct val="100000"/>
              </a:lnSpc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Palliatív járóbeteg szakrendelés kialakítása és működtetése </a:t>
            </a:r>
          </a:p>
          <a:p>
            <a:pPr lvl="1">
              <a:lnSpc>
                <a:spcPct val="100000"/>
              </a:lnSpc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Fekvőbeteg ellátás során aktív palliatív ágyak kialakítása és működtetése</a:t>
            </a:r>
          </a:p>
          <a:p>
            <a:pPr lvl="1">
              <a:lnSpc>
                <a:spcPct val="100000"/>
              </a:lnSpc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Integrált működés megvalósítása</a:t>
            </a:r>
          </a:p>
          <a:p>
            <a:pPr lvl="1">
              <a:lnSpc>
                <a:spcPct val="100000"/>
              </a:lnSpc>
            </a:pPr>
            <a:r>
              <a:rPr lang="hu-H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Egyéb támogatható tevékenységek</a:t>
            </a:r>
          </a:p>
          <a:p>
            <a:pPr marL="0" indent="0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7191039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45862"/>
          </a:xfrm>
        </p:spPr>
        <p:txBody>
          <a:bodyPr>
            <a:normAutofit/>
          </a:bodyPr>
          <a:lstStyle/>
          <a:p>
            <a:pPr algn="ctr"/>
            <a:b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u-HU" sz="16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929640" y="1310053"/>
            <a:ext cx="10515600" cy="535209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80000"/>
              </a:lnSpc>
              <a:buNone/>
            </a:pPr>
            <a:r>
              <a:rPr lang="hu-HU" altLang="hu-HU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Szabályozás:</a:t>
            </a:r>
          </a:p>
          <a:p>
            <a:pPr lvl="1" algn="just">
              <a:lnSpc>
                <a:spcPct val="80000"/>
              </a:lnSpc>
            </a:pPr>
            <a:r>
              <a:rPr lang="hu-HU" altLang="hu-HU" sz="18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Beszerzési útmutató </a:t>
            </a:r>
          </a:p>
          <a:p>
            <a:pPr lvl="1" algn="just">
              <a:lnSpc>
                <a:spcPct val="80000"/>
              </a:lnSpc>
            </a:pPr>
            <a:r>
              <a:rPr lang="hu-HU" altLang="hu-HU" sz="18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Közbeszerzési útmutató</a:t>
            </a:r>
          </a:p>
          <a:p>
            <a:pPr marL="0" indent="0" algn="just">
              <a:lnSpc>
                <a:spcPct val="80000"/>
              </a:lnSpc>
              <a:buNone/>
            </a:pPr>
            <a:endParaRPr lang="hu-HU" altLang="hu-HU" sz="19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80000"/>
              </a:lnSpc>
              <a:buNone/>
            </a:pPr>
            <a:r>
              <a:rPr lang="hu-HU" altLang="hu-HU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Piaci ár alátámasztás:</a:t>
            </a:r>
          </a:p>
          <a:p>
            <a:pPr marL="0" indent="0" algn="just">
              <a:lnSpc>
                <a:spcPct val="80000"/>
              </a:lnSpc>
              <a:buNone/>
            </a:pPr>
            <a:endParaRPr lang="hu-HU"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80000"/>
              </a:lnSpc>
              <a:buNone/>
            </a:pPr>
            <a:endParaRPr lang="hu-HU"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80000"/>
              </a:lnSpc>
              <a:buNone/>
            </a:pPr>
            <a:endParaRPr lang="hu-HU"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80000"/>
              </a:lnSpc>
              <a:buNone/>
            </a:pPr>
            <a:endParaRPr lang="hu-HU"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80000"/>
              </a:lnSpc>
              <a:buNone/>
            </a:pPr>
            <a:endParaRPr lang="hu-HU"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80000"/>
              </a:lnSpc>
              <a:buNone/>
            </a:pPr>
            <a:endParaRPr lang="hu-HU"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80000"/>
              </a:lnSpc>
              <a:buNone/>
            </a:pPr>
            <a:r>
              <a:rPr lang="hu-HU" sz="18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Közbeszerzési kötelezettség azokra a beszerzésekre vonatkozik, amelyek becsült értéke eléri vagy meghaladja az adott beszerzési tárgyra vonatkozó közbeszerzési értékhatárt. </a:t>
            </a:r>
          </a:p>
          <a:p>
            <a:pPr marL="0" indent="0" algn="just">
              <a:lnSpc>
                <a:spcPct val="80000"/>
              </a:lnSpc>
              <a:buNone/>
            </a:pPr>
            <a:r>
              <a:rPr lang="hu-HU" altLang="hu-HU" sz="18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Közbeszerzésre kötelezett személyek és szervezetek körét a közbeszerzésekről szóló </a:t>
            </a:r>
            <a:r>
              <a:rPr lang="hu-HU" altLang="hu-HU" sz="1800" b="1" i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2015. évi CXLIII. törvény </a:t>
            </a:r>
            <a:r>
              <a:rPr lang="hu-HU" altLang="hu-HU" sz="18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határozza meg.</a:t>
            </a:r>
          </a:p>
          <a:p>
            <a:pPr marL="0" indent="0" algn="just">
              <a:lnSpc>
                <a:spcPct val="80000"/>
              </a:lnSpc>
              <a:buNone/>
            </a:pPr>
            <a:endParaRPr lang="hu-HU" sz="18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90881"/>
              </p:ext>
            </p:extLst>
          </p:nvPr>
        </p:nvGraphicFramePr>
        <p:xfrm>
          <a:off x="929640" y="2931384"/>
          <a:ext cx="5754370" cy="14429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77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7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727">
                <a:tc>
                  <a:txBody>
                    <a:bodyPr/>
                    <a:lstStyle/>
                    <a:p>
                      <a:pPr marL="1905" indent="-1905" algn="just">
                        <a:lnSpc>
                          <a:spcPct val="102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Beszerz</a:t>
                      </a:r>
                      <a:r>
                        <a:rPr lang="fr-FR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é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s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nettó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ért</a:t>
                      </a:r>
                      <a:r>
                        <a:rPr lang="fr-FR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é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ke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(HUF)</a:t>
                      </a:r>
                      <a:endParaRPr lang="hu-HU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52705" marR="50800" marT="50800" marB="50800"/>
                </a:tc>
                <a:tc>
                  <a:txBody>
                    <a:bodyPr/>
                    <a:lstStyle/>
                    <a:p>
                      <a:pPr marL="1905" indent="-1905" algn="just">
                        <a:lnSpc>
                          <a:spcPct val="102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Alkalmazott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eljárás</a:t>
                      </a:r>
                      <a:endParaRPr lang="hu-HU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52705" marR="50800" marT="50800" marB="508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727">
                <a:tc>
                  <a:txBody>
                    <a:bodyPr/>
                    <a:lstStyle/>
                    <a:p>
                      <a:pPr marL="1905" indent="-1905" algn="just">
                        <a:lnSpc>
                          <a:spcPct val="102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400.000 Ft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alatt</a:t>
                      </a:r>
                      <a:endParaRPr lang="hu-HU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52705" marR="50800" marT="50800" marB="50800"/>
                </a:tc>
                <a:tc>
                  <a:txBody>
                    <a:bodyPr/>
                    <a:lstStyle/>
                    <a:p>
                      <a:pPr marL="1905" indent="-1905" algn="just">
                        <a:lnSpc>
                          <a:spcPct val="1020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piaci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ár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igazolása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nem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szüks</a:t>
                      </a:r>
                      <a:r>
                        <a:rPr lang="fr-FR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é</a:t>
                      </a:r>
                      <a:r>
                        <a:rPr lang="de-DE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ges</a:t>
                      </a:r>
                      <a:endParaRPr lang="hu-HU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52705" marR="50800" marT="50800" marB="508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727">
                <a:tc>
                  <a:txBody>
                    <a:bodyPr/>
                    <a:lstStyle/>
                    <a:p>
                      <a:pPr marL="1905" indent="-1905" algn="just">
                        <a:lnSpc>
                          <a:spcPct val="102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400.000 – 2.000.000 Ft k</a:t>
                      </a:r>
                      <a:r>
                        <a:rPr lang="hu-HU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ö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z</a:t>
                      </a:r>
                      <a:r>
                        <a:rPr lang="hu-HU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ö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tt</a:t>
                      </a:r>
                      <a:endParaRPr lang="hu-HU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52705" marR="50800" marT="50800" marB="50800"/>
                </a:tc>
                <a:tc>
                  <a:txBody>
                    <a:bodyPr/>
                    <a:lstStyle/>
                    <a:p>
                      <a:pPr marL="1905" indent="-1905" algn="just">
                        <a:lnSpc>
                          <a:spcPct val="102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k</a:t>
                      </a:r>
                      <a:r>
                        <a:rPr lang="fr-FR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é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t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írá</a:t>
                      </a:r>
                      <a:r>
                        <a:rPr lang="pt-PT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sos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árajánlat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szüks</a:t>
                      </a:r>
                      <a:r>
                        <a:rPr lang="fr-FR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é</a:t>
                      </a:r>
                      <a:r>
                        <a:rPr lang="de-DE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ges</a:t>
                      </a:r>
                      <a:endParaRPr lang="hu-HU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52705" marR="50800" marT="50800" marB="508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727">
                <a:tc>
                  <a:txBody>
                    <a:bodyPr/>
                    <a:lstStyle/>
                    <a:p>
                      <a:pPr marL="1905" indent="-1905" algn="just">
                        <a:lnSpc>
                          <a:spcPct val="102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2.000.000 Ft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felett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endParaRPr lang="hu-HU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52705" marR="50800" marT="50800" marB="50800"/>
                </a:tc>
                <a:tc>
                  <a:txBody>
                    <a:bodyPr/>
                    <a:lstStyle/>
                    <a:p>
                      <a:pPr marL="1905" indent="-1905" algn="just">
                        <a:lnSpc>
                          <a:spcPct val="102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három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írá</a:t>
                      </a:r>
                      <a:r>
                        <a:rPr lang="pt-PT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sos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árajánlat</a:t>
                      </a:r>
                      <a:r>
                        <a:rPr lang="en-US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szüks</a:t>
                      </a:r>
                      <a:r>
                        <a:rPr lang="fr-FR" sz="1200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é</a:t>
                      </a:r>
                      <a:r>
                        <a:rPr lang="de-DE" sz="1200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ges</a:t>
                      </a:r>
                      <a:endParaRPr lang="hu-HU" sz="12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52705" marR="50800" marT="50800" marB="5080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19450" y="34242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7" name="Ellipszis 6">
            <a:extLst>
              <a:ext uri="{FF2B5EF4-FFF2-40B4-BE49-F238E27FC236}">
                <a16:creationId xmlns:a16="http://schemas.microsoft.com/office/drawing/2014/main" id="{6D026284-302C-4467-9E71-52B53DA66510}"/>
              </a:ext>
            </a:extLst>
          </p:cNvPr>
          <p:cNvSpPr/>
          <p:nvPr/>
        </p:nvSpPr>
        <p:spPr>
          <a:xfrm>
            <a:off x="7219506" y="2931384"/>
            <a:ext cx="3690238" cy="144290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hu-HU" altLang="hu-HU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Egyenlő bánásmód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hu-HU" altLang="hu-HU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Verseny tisztasága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hu-HU" altLang="hu-HU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Összeférhetetlenség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DD0EAAF6-D15E-4317-A527-3AE356EABC12}"/>
              </a:ext>
            </a:extLst>
          </p:cNvPr>
          <p:cNvSpPr txBox="1"/>
          <p:nvPr/>
        </p:nvSpPr>
        <p:spPr>
          <a:xfrm>
            <a:off x="838200" y="195848"/>
            <a:ext cx="10849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Közbeszerzések és egyéb beszerzések </a:t>
            </a:r>
          </a:p>
        </p:txBody>
      </p:sp>
      <p:sp>
        <p:nvSpPr>
          <p:cNvPr id="6" name="Ellipszis 5">
            <a:extLst>
              <a:ext uri="{FF2B5EF4-FFF2-40B4-BE49-F238E27FC236}">
                <a16:creationId xmlns:a16="http://schemas.microsoft.com/office/drawing/2014/main" id="{E19DF399-FAA2-5F86-6CB5-C5AE75778F68}"/>
              </a:ext>
            </a:extLst>
          </p:cNvPr>
          <p:cNvSpPr/>
          <p:nvPr/>
        </p:nvSpPr>
        <p:spPr>
          <a:xfrm>
            <a:off x="7004726" y="1228718"/>
            <a:ext cx="3765851" cy="103392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hu-HU" altLang="hu-HU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Gazdaságosság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hu-HU" altLang="hu-HU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Költséghatékonyság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hu-HU" altLang="hu-HU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Átláthatóság</a:t>
            </a:r>
          </a:p>
        </p:txBody>
      </p:sp>
    </p:spTree>
    <p:extLst>
      <p:ext uri="{BB962C8B-B14F-4D97-AF65-F5344CB8AC3E}">
        <p14:creationId xmlns:p14="http://schemas.microsoft.com/office/powerpoint/2010/main" val="42135574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110444"/>
            <a:ext cx="10515600" cy="932144"/>
          </a:xfrm>
        </p:spPr>
        <p:txBody>
          <a:bodyPr>
            <a:normAutofit/>
          </a:bodyPr>
          <a:lstStyle/>
          <a:p>
            <a:pPr algn="ctr"/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ELSZÁMOLHATÓSÁG</a:t>
            </a:r>
            <a:endParaRPr lang="hu-HU" sz="24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62075" y="1336244"/>
            <a:ext cx="9467850" cy="5223306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hu-HU" altLang="hu-HU" sz="8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Szabályozás:</a:t>
            </a:r>
          </a:p>
          <a:p>
            <a:pPr lvl="1" algn="just">
              <a:lnSpc>
                <a:spcPct val="100000"/>
              </a:lnSpc>
            </a:pPr>
            <a:r>
              <a:rPr lang="hu-HU" sz="72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Elszámolási segédlet</a:t>
            </a:r>
          </a:p>
          <a:p>
            <a:pPr marL="0" lvl="0" indent="0" algn="just">
              <a:buNone/>
            </a:pPr>
            <a:endParaRPr lang="hu-HU" sz="62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hu-HU" sz="62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támogatási szerződésben rögzített kezdő és záró dátum közötti időszakban keletkezett költségek,</a:t>
            </a:r>
          </a:p>
          <a:p>
            <a:pPr algn="just"/>
            <a:r>
              <a:rPr lang="hu-HU" sz="62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támogatható tevékenységek végrehajtásához szorosan kapcsolódó költségek,</a:t>
            </a:r>
          </a:p>
          <a:p>
            <a:pPr lvl="0" algn="just"/>
            <a:r>
              <a:rPr lang="hu-HU" sz="62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komponens elem tárgyához kapcsolódóan felmerült és a komponens elem részletes </a:t>
            </a:r>
            <a:r>
              <a:rPr lang="hu-HU" sz="6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költségvetésében szereplő </a:t>
            </a:r>
            <a:r>
              <a:rPr lang="hu-HU" sz="62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költségek.</a:t>
            </a:r>
          </a:p>
          <a:p>
            <a:pPr marL="0" indent="0" algn="just">
              <a:buNone/>
            </a:pPr>
            <a:endParaRPr lang="hu-HU" altLang="hu-HU" sz="62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hu-HU" altLang="hu-HU" sz="62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Csak kifizetett számlák kerülhetnek be a jelentésbe!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hu-HU" altLang="hu-HU" sz="5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teljesítésnek, számlázásnak, kifizetésnek mind a jelentéstételi időszakon belül meg kell történnie.</a:t>
            </a:r>
          </a:p>
          <a:p>
            <a:pPr algn="just">
              <a:buNone/>
            </a:pPr>
            <a:r>
              <a:rPr lang="hu-HU" altLang="hu-HU" sz="62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szükséges alátámasztó dokumentumok listáját a Elszámolási Segédlet tartalmazza!</a:t>
            </a:r>
          </a:p>
          <a:p>
            <a:pPr marL="0" indent="0" algn="just">
              <a:buNone/>
            </a:pPr>
            <a:endParaRPr lang="hu-HU" altLang="hu-HU" sz="62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hu-HU" altLang="hu-HU" sz="62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Szállítói finanszírozásra, engedményezésre nincs lehetőség!</a:t>
            </a:r>
          </a:p>
          <a:p>
            <a:pPr marL="0" indent="0" algn="just">
              <a:buNone/>
            </a:pPr>
            <a:endParaRPr lang="hu-HU" altLang="hu-HU" sz="62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hu-HU" altLang="hu-HU" sz="62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Előlegszámla az elszámolás részeként csak a hozzá kapcsolódó pénzügyileg rendezett végszámlával együtt számolható el.</a:t>
            </a:r>
          </a:p>
          <a:p>
            <a:pPr marL="0" indent="0" algn="just">
              <a:buNone/>
            </a:pPr>
            <a:endParaRPr lang="hu-HU" sz="62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hu-HU" sz="6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Előkészítési költségek nem elszámolhatóak!</a:t>
            </a:r>
          </a:p>
          <a:p>
            <a:pPr algn="just"/>
            <a:endParaRPr lang="hu-HU" alt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None/>
            </a:pPr>
            <a:endParaRPr lang="hu-HU" alt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None/>
            </a:pPr>
            <a:endParaRPr lang="hu-HU" alt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8862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llipszis 8"/>
          <p:cNvSpPr/>
          <p:nvPr/>
        </p:nvSpPr>
        <p:spPr>
          <a:xfrm>
            <a:off x="6029948" y="2804817"/>
            <a:ext cx="3369276" cy="64124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Szövegdoboz 1"/>
          <p:cNvSpPr txBox="1"/>
          <p:nvPr/>
        </p:nvSpPr>
        <p:spPr>
          <a:xfrm>
            <a:off x="1999366" y="4207797"/>
            <a:ext cx="76387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ELŐLEG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hu-HU" sz="160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TSZ-ben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meghatározott összeg, TSZ aláírását követő 10 munkanap</a:t>
            </a:r>
          </a:p>
        </p:txBody>
      </p:sp>
      <p:sp>
        <p:nvSpPr>
          <p:cNvPr id="3" name="Szövegdoboz 2"/>
          <p:cNvSpPr txBox="1"/>
          <p:nvPr/>
        </p:nvSpPr>
        <p:spPr>
          <a:xfrm>
            <a:off x="1999366" y="4729602"/>
            <a:ext cx="64511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KÖZTES kifizetések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előrehaladási jelentések és kifizetés kérelmek                             (jelentételi időszak végét követő 20 munkanap)</a:t>
            </a:r>
          </a:p>
          <a:p>
            <a:endParaRPr 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1999366" y="5515494"/>
            <a:ext cx="65742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ZÁRÓ kifizetés 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–zárójelentés és kifizetési kérelem (visszatartott 10%)</a:t>
            </a:r>
          </a:p>
          <a:p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(jelentételi időszak végét követő 45 munkanap)</a:t>
            </a:r>
          </a:p>
          <a:p>
            <a:pPr lvl="0"/>
            <a:endParaRPr 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1756964" y="754699"/>
            <a:ext cx="2784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KIFIZETÉSEK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1548714" y="1688757"/>
            <a:ext cx="84684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Magyar kedvezményezett - HUF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" name="Szövegdoboz 6"/>
          <p:cNvSpPr txBox="1"/>
          <p:nvPr/>
        </p:nvSpPr>
        <p:spPr>
          <a:xfrm>
            <a:off x="1929565" y="2949549"/>
            <a:ext cx="67138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TSZ-ben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megjelölt bankszámlára a NIH utal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6162053" y="2932007"/>
            <a:ext cx="4382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Köztartozásmentesség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igazolása</a:t>
            </a:r>
          </a:p>
        </p:txBody>
      </p:sp>
    </p:spTree>
    <p:extLst>
      <p:ext uri="{BB962C8B-B14F-4D97-AF65-F5344CB8AC3E}">
        <p14:creationId xmlns:p14="http://schemas.microsoft.com/office/powerpoint/2010/main" val="13775364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15995" y="216081"/>
            <a:ext cx="10515600" cy="1707013"/>
          </a:xfrm>
        </p:spPr>
        <p:txBody>
          <a:bodyPr>
            <a:normAutofit/>
          </a:bodyPr>
          <a:lstStyle/>
          <a:p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JELENTÉSTÉTEL</a:t>
            </a:r>
            <a:b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Előrehaladási jelentés és kifizetési kérelem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789472"/>
            <a:ext cx="10515600" cy="4709399"/>
          </a:xfrm>
        </p:spPr>
        <p:txBody>
          <a:bodyPr>
            <a:normAutofit lnSpcReduction="10000"/>
          </a:bodyPr>
          <a:lstStyle/>
          <a:p>
            <a:pPr marL="342900" lvl="1" indent="-342900"/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kifizetési kérelem és előrehaladási jelentés benyújtása a CHRIS felületen keresztül, elektronikusan történik. </a:t>
            </a:r>
          </a:p>
          <a:p>
            <a:pPr marL="0" lvl="1" indent="0">
              <a:buNone/>
            </a:pPr>
            <a:endParaRPr 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-342900"/>
            <a:r>
              <a:rPr lang="hu-HU" sz="1600" b="1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Jelentéstételi határidő:</a:t>
            </a:r>
          </a:p>
          <a:p>
            <a:pPr marL="457200" lvl="1" indent="0">
              <a:buNone/>
            </a:pP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havonta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Beszámolási időszak kezdő dátuma a </a:t>
            </a:r>
            <a:r>
              <a:rPr lang="hu-HU" sz="160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TSZ-ben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kerül meghatározásra.</a:t>
            </a:r>
          </a:p>
          <a:p>
            <a:pPr marL="457200" lvl="1" indent="0">
              <a:buNone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Jelentéstétel nyelve: magyar.</a:t>
            </a:r>
          </a:p>
          <a:p>
            <a:pPr marL="457200" lvl="1" indent="0">
              <a:buNone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Beadási határidő: beszámolási időszakot követő</a:t>
            </a:r>
          </a:p>
          <a:p>
            <a:pPr marL="457200" lvl="1" indent="0">
              <a:buNone/>
            </a:pP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június 30.        december 31.</a:t>
            </a:r>
          </a:p>
          <a:p>
            <a:pPr marL="457200" lvl="1" indent="0">
              <a:buNone/>
            </a:pPr>
            <a:endParaRPr 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Ellenőrzés: előrehaladási jelentés      PO</a:t>
            </a:r>
          </a:p>
          <a:p>
            <a:pPr marL="457200" lvl="1" indent="0">
              <a:buNone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      kifizetési kérelem      KSZ</a:t>
            </a:r>
          </a:p>
          <a:p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Hiánypótlás - </a:t>
            </a: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alkalom 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/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 + CHRIS rendszeren keresztül</a:t>
            </a:r>
          </a:p>
          <a:p>
            <a:pPr lvl="1"/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Hiánypótlási határidő: Az üzenet kiküldésének napjától számított </a:t>
            </a:r>
          </a:p>
          <a:p>
            <a:pPr marL="0" indent="0">
              <a:buNone/>
            </a:pPr>
            <a:endParaRPr 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dirty="0"/>
              <a:t>                 </a:t>
            </a:r>
          </a:p>
          <a:p>
            <a:pPr marL="0" indent="0">
              <a:buNone/>
            </a:pP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Hitelesítési nyilatkozat</a:t>
            </a:r>
          </a:p>
          <a:p>
            <a:pPr marL="0" indent="0">
              <a:buNone/>
            </a:pPr>
            <a:endParaRPr lang="hu-HU" sz="16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llipszis 3"/>
          <p:cNvSpPr/>
          <p:nvPr/>
        </p:nvSpPr>
        <p:spPr>
          <a:xfrm>
            <a:off x="6096000" y="3159280"/>
            <a:ext cx="1070918" cy="3372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/>
              <a:t>20 munkanap</a:t>
            </a:r>
          </a:p>
        </p:txBody>
      </p:sp>
      <p:sp>
        <p:nvSpPr>
          <p:cNvPr id="5" name="Ellipszis 4"/>
          <p:cNvSpPr/>
          <p:nvPr/>
        </p:nvSpPr>
        <p:spPr>
          <a:xfrm>
            <a:off x="5451226" y="3949303"/>
            <a:ext cx="1021492" cy="3198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/>
              <a:t>15 munkanap</a:t>
            </a:r>
          </a:p>
        </p:txBody>
      </p:sp>
      <p:sp>
        <p:nvSpPr>
          <p:cNvPr id="6" name="Jobbra nyíl 5"/>
          <p:cNvSpPr/>
          <p:nvPr/>
        </p:nvSpPr>
        <p:spPr>
          <a:xfrm>
            <a:off x="4513190" y="3934629"/>
            <a:ext cx="18123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Jobbra nyíl 6"/>
          <p:cNvSpPr/>
          <p:nvPr/>
        </p:nvSpPr>
        <p:spPr>
          <a:xfrm>
            <a:off x="4073612" y="4210982"/>
            <a:ext cx="18123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Ellipszis 7"/>
          <p:cNvSpPr/>
          <p:nvPr/>
        </p:nvSpPr>
        <p:spPr>
          <a:xfrm>
            <a:off x="7771496" y="4734736"/>
            <a:ext cx="1173894" cy="2636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/>
              <a:t>5 munkanap</a:t>
            </a:r>
          </a:p>
        </p:txBody>
      </p:sp>
      <p:sp>
        <p:nvSpPr>
          <p:cNvPr id="9" name="Ellipszis 8"/>
          <p:cNvSpPr/>
          <p:nvPr/>
        </p:nvSpPr>
        <p:spPr>
          <a:xfrm>
            <a:off x="4513190" y="5726598"/>
            <a:ext cx="1460320" cy="7722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dirty="0"/>
              <a:t>30 munkanap</a:t>
            </a:r>
          </a:p>
        </p:txBody>
      </p:sp>
      <p:sp>
        <p:nvSpPr>
          <p:cNvPr id="10" name="Ellipszis 9"/>
          <p:cNvSpPr/>
          <p:nvPr/>
        </p:nvSpPr>
        <p:spPr>
          <a:xfrm>
            <a:off x="3092537" y="1126516"/>
            <a:ext cx="1962150" cy="238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/>
              <a:t>szakmai</a:t>
            </a:r>
          </a:p>
        </p:txBody>
      </p:sp>
      <p:sp>
        <p:nvSpPr>
          <p:cNvPr id="11" name="Ellipszis 10"/>
          <p:cNvSpPr/>
          <p:nvPr/>
        </p:nvSpPr>
        <p:spPr>
          <a:xfrm>
            <a:off x="6353077" y="1121753"/>
            <a:ext cx="1885950" cy="2476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/>
              <a:t>pénzügyi</a:t>
            </a:r>
          </a:p>
        </p:txBody>
      </p:sp>
    </p:spTree>
    <p:extLst>
      <p:ext uri="{BB962C8B-B14F-4D97-AF65-F5344CB8AC3E}">
        <p14:creationId xmlns:p14="http://schemas.microsoft.com/office/powerpoint/2010/main" val="7111907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Hazai ellenőrzés rendszere</a:t>
            </a:r>
            <a:b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u-HU" sz="2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562958" y="1515509"/>
            <a:ext cx="9432326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Fenntartási kötelezettség: 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komponens elem zárásának időpontját követő naptól számított 5 év. </a:t>
            </a:r>
          </a:p>
          <a:p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Ezen időszak alatt a kedvezményezett a beszerzett eszközöket nem idegenítheti el,</a:t>
            </a:r>
          </a:p>
          <a:p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ingatlan beruházások esetében az ingatlannal kapcsolatos elidegenítési, bérbeadási és terhelési tilalmat fenn kell tartani,</a:t>
            </a:r>
          </a:p>
          <a:p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köteles a szakmai szolgáltatásait tovább biztosítani.</a:t>
            </a:r>
          </a:p>
          <a:p>
            <a:pPr marL="0" indent="0">
              <a:buNone/>
            </a:pPr>
            <a:endParaRPr lang="hu-HU" sz="16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Dokumentum alapú</a:t>
            </a:r>
          </a:p>
          <a:p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Előrehaladási jelentés és kifizetési kérelem</a:t>
            </a:r>
          </a:p>
          <a:p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Zárójelentés</a:t>
            </a:r>
          </a:p>
          <a:p>
            <a:pPr marL="0" indent="0">
              <a:buNone/>
            </a:pPr>
            <a:endParaRPr lang="hu-HU" sz="16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Helyszíni ellenőrzés</a:t>
            </a:r>
          </a:p>
          <a:p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támogatás értéke </a:t>
            </a:r>
            <a:r>
              <a:rPr lang="hu-HU" sz="1600" b="1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meghaladja az 50 M forintot</a:t>
            </a:r>
            <a:r>
              <a:rPr lang="hu-HU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megvalósítás alatt </a:t>
            </a:r>
            <a:r>
              <a:rPr lang="hu-HU" sz="1600" b="1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alkalommal</a:t>
            </a:r>
          </a:p>
          <a:p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támogatás értéke </a:t>
            </a:r>
            <a:r>
              <a:rPr lang="hu-HU" sz="1600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haladja meg az 50 M forintot</a:t>
            </a: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megvalósítás alatt </a:t>
            </a:r>
            <a:r>
              <a:rPr lang="hu-HU" sz="1600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alkalommal</a:t>
            </a:r>
          </a:p>
          <a:p>
            <a:pPr marL="0" indent="0">
              <a:buNone/>
            </a:pPr>
            <a:endParaRPr lang="hu-HU" sz="1600" b="1" u="sng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z="16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Kockázatelemzés alapján a fentiektől eltérően több alkalommal is sor kerülhet helyszíni ellenőrzésre</a:t>
            </a:r>
          </a:p>
        </p:txBody>
      </p:sp>
    </p:spTree>
    <p:extLst>
      <p:ext uri="{BB962C8B-B14F-4D97-AF65-F5344CB8AC3E}">
        <p14:creationId xmlns:p14="http://schemas.microsoft.com/office/powerpoint/2010/main" val="2738801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ctrTitle"/>
          </p:nvPr>
        </p:nvSpPr>
        <p:spPr>
          <a:xfrm>
            <a:off x="1421651" y="2144946"/>
            <a:ext cx="9411855" cy="2387600"/>
          </a:xfrm>
        </p:spPr>
        <p:txBody>
          <a:bodyPr>
            <a:normAutofit/>
          </a:bodyPr>
          <a:lstStyle/>
          <a:p>
            <a:r>
              <a:rPr lang="hu-HU" sz="4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Köszönjük a figyelmet!</a:t>
            </a:r>
            <a:br>
              <a:rPr lang="hu-HU" sz="4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hu-HU" sz="4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32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svajcialaphep@szechenyiprogramiroda.hu</a:t>
            </a:r>
            <a:endParaRPr lang="hu-H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79" r="33168" b="52391"/>
          <a:stretch/>
        </p:blipFill>
        <p:spPr>
          <a:xfrm>
            <a:off x="5021587" y="4853822"/>
            <a:ext cx="1893455" cy="1592212"/>
          </a:xfrm>
          <a:prstGeom prst="rect">
            <a:avLst/>
          </a:prstGeom>
        </p:spPr>
      </p:pic>
      <p:pic>
        <p:nvPicPr>
          <p:cNvPr id="6" name="Kép 5" descr="\\gvvrdesktops02\gvvrdesktops02\SchmatovichF.v2\Desktop\Magyar logó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699" y="535459"/>
            <a:ext cx="4753232" cy="14828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2406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16365</TotalTime>
  <Words>2231</Words>
  <Application>Microsoft Office PowerPoint</Application>
  <PresentationFormat>Szélesvásznú</PresentationFormat>
  <Paragraphs>384</Paragraphs>
  <Slides>23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8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23</vt:i4>
      </vt:variant>
    </vt:vector>
  </HeadingPairs>
  <TitlesOfParts>
    <vt:vector size="32" baseType="lpstr">
      <vt:lpstr>Arial</vt:lpstr>
      <vt:lpstr>Book Antiqua</vt:lpstr>
      <vt:lpstr>Calibri</vt:lpstr>
      <vt:lpstr>Calibri Light</vt:lpstr>
      <vt:lpstr>Courier New</vt:lpstr>
      <vt:lpstr>Symbol</vt:lpstr>
      <vt:lpstr>Times New Roman</vt:lpstr>
      <vt:lpstr>Wingdings</vt:lpstr>
      <vt:lpstr>Office-téma</vt:lpstr>
      <vt:lpstr>PowerPoint-bemutató</vt:lpstr>
      <vt:lpstr>A pályázat benyújtása</vt:lpstr>
      <vt:lpstr>PowerPoint-bemutató</vt:lpstr>
      <vt:lpstr>Igényelhető támogatás (F4) </vt:lpstr>
      <vt:lpstr>Megvalósítandó tevékenységek (F5) </vt:lpstr>
      <vt:lpstr>PowerPoint-bemutató</vt:lpstr>
      <vt:lpstr>Formai ellenőrzés (F9.1)</vt:lpstr>
      <vt:lpstr>A PÁLYÁZAT RÉSZEKÉNT BENYÚJTANDÓ DOKUMENTUMOK (F8.2)</vt:lpstr>
      <vt:lpstr>Pályázati szakaszok</vt:lpstr>
      <vt:lpstr>PowerPoint-bemutató</vt:lpstr>
      <vt:lpstr>Személyi költségek</vt:lpstr>
      <vt:lpstr>Irodai és adminisztratív költségek</vt:lpstr>
      <vt:lpstr>Utazási és szállásköltségek</vt:lpstr>
      <vt:lpstr>Tájékoztatás és kommunikáció</vt:lpstr>
      <vt:lpstr>Külső szakértők és szolgáltatások költségei </vt:lpstr>
      <vt:lpstr>Eszköz és IT rendszer költségei</vt:lpstr>
      <vt:lpstr>Infrastrukturális és építési költségek </vt:lpstr>
      <vt:lpstr> </vt:lpstr>
      <vt:lpstr>ELSZÁMOLHATÓSÁG</vt:lpstr>
      <vt:lpstr>PowerPoint-bemutató</vt:lpstr>
      <vt:lpstr>JELENTÉSTÉTEL    Előrehaladási jelentés és kifizetési kérelem</vt:lpstr>
      <vt:lpstr>Hazai ellenőrzés rendszere </vt:lpstr>
      <vt:lpstr>Köszönjük a figyelmet!  svajcialaphep@szechenyiprogramiroda.hu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PREZENTÁCIÓ CÍME</dc:title>
  <dc:creator>Bagi Zsuzsanna</dc:creator>
  <cp:lastModifiedBy>Horváth Gabriella</cp:lastModifiedBy>
  <cp:revision>535</cp:revision>
  <cp:lastPrinted>2025-02-03T12:18:49Z</cp:lastPrinted>
  <dcterms:created xsi:type="dcterms:W3CDTF">2022-09-15T12:57:03Z</dcterms:created>
  <dcterms:modified xsi:type="dcterms:W3CDTF">2025-02-03T16:45:44Z</dcterms:modified>
</cp:coreProperties>
</file>